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40"/>
  </p:notesMasterIdLst>
  <p:handoutMasterIdLst>
    <p:handoutMasterId r:id="rId41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9" r:id="rId9"/>
    <p:sldId id="293" r:id="rId10"/>
    <p:sldId id="298" r:id="rId11"/>
    <p:sldId id="300" r:id="rId12"/>
    <p:sldId id="301" r:id="rId13"/>
    <p:sldId id="315" r:id="rId14"/>
    <p:sldId id="294" r:id="rId15"/>
    <p:sldId id="302" r:id="rId16"/>
    <p:sldId id="320" r:id="rId17"/>
    <p:sldId id="303" r:id="rId18"/>
    <p:sldId id="307" r:id="rId19"/>
    <p:sldId id="308" r:id="rId20"/>
    <p:sldId id="304" r:id="rId21"/>
    <p:sldId id="305" r:id="rId22"/>
    <p:sldId id="306" r:id="rId23"/>
    <p:sldId id="321" r:id="rId24"/>
    <p:sldId id="316" r:id="rId25"/>
    <p:sldId id="295" r:id="rId26"/>
    <p:sldId id="310" r:id="rId27"/>
    <p:sldId id="311" r:id="rId28"/>
    <p:sldId id="312" r:id="rId29"/>
    <p:sldId id="313" r:id="rId30"/>
    <p:sldId id="296" r:id="rId31"/>
    <p:sldId id="314" r:id="rId32"/>
    <p:sldId id="317" r:id="rId33"/>
    <p:sldId id="319" r:id="rId34"/>
    <p:sldId id="318" r:id="rId35"/>
    <p:sldId id="323" r:id="rId36"/>
    <p:sldId id="325" r:id="rId37"/>
    <p:sldId id="324" r:id="rId38"/>
    <p:sldId id="322" r:id="rId39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23" autoAdjust="0"/>
    <p:restoredTop sz="94629" autoAdjust="0"/>
  </p:normalViewPr>
  <p:slideViewPr>
    <p:cSldViewPr snapToObjects="1">
      <p:cViewPr varScale="1">
        <p:scale>
          <a:sx n="141" d="100"/>
          <a:sy n="141" d="100"/>
        </p:scale>
        <p:origin x="34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11-9-2025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1630"/>
            <a:ext cx="2057400" cy="3102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1630"/>
            <a:ext cx="6019800" cy="3102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E4002B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4002B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4002B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4002B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548"/>
            <a:ext cx="4040188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0472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4548"/>
            <a:ext cx="4041775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1629"/>
            <a:ext cx="5486400" cy="205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5616624" cy="5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328" y="4746178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ight Triangle 6"/>
          <p:cNvSpPr/>
          <p:nvPr/>
        </p:nvSpPr>
        <p:spPr>
          <a:xfrm>
            <a:off x="0" y="4677984"/>
            <a:ext cx="9144000" cy="465516"/>
          </a:xfrm>
          <a:prstGeom prst="rtTriangle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446"/>
            <a:ext cx="1584175" cy="120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"/>
            <a:ext cx="9144000" cy="1438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ocs.scintilla.utwente.nl/masterclass/SolderingCourse2025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/>
          <a:p>
            <a:r>
              <a:rPr lang="nl-NL" dirty="0"/>
              <a:t>Scintilla Soldering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5412"/>
            <a:ext cx="6400800" cy="1314450"/>
          </a:xfrm>
        </p:spPr>
        <p:txBody>
          <a:bodyPr>
            <a:normAutofit/>
          </a:bodyPr>
          <a:lstStyle/>
          <a:p>
            <a:r>
              <a:rPr lang="nl-NL" dirty="0"/>
              <a:t>16 September 2025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Image result for soldering 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71750"/>
            <a:ext cx="4716016" cy="25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57" y="2349156"/>
            <a:ext cx="5111750" cy="3102994"/>
          </a:xfrm>
        </p:spPr>
        <p:txBody>
          <a:bodyPr>
            <a:normAutofit/>
          </a:bodyPr>
          <a:lstStyle/>
          <a:p>
            <a:r>
              <a:rPr lang="en-US" sz="2200" dirty="0"/>
              <a:t>Maximum ratings</a:t>
            </a:r>
          </a:p>
          <a:p>
            <a:r>
              <a:rPr lang="en-US" sz="2200" dirty="0"/>
              <a:t>Common applications</a:t>
            </a:r>
          </a:p>
          <a:p>
            <a:r>
              <a:rPr lang="en-US" sz="2200" dirty="0"/>
              <a:t>Electrical characteristics</a:t>
            </a:r>
          </a:p>
          <a:p>
            <a:r>
              <a:rPr lang="en-US" sz="2200" dirty="0"/>
              <a:t>Pin layout(!)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Reading Datasheets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610730" cy="47982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8"/>
          <a:stretch/>
        </p:blipFill>
        <p:spPr bwMode="auto">
          <a:xfrm>
            <a:off x="5292080" y="1059582"/>
            <a:ext cx="3347863" cy="3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DE7EB2-B234-ABA9-1A3D-8885DE04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</a:p>
        </p:txBody>
      </p:sp>
    </p:spTree>
    <p:extLst>
      <p:ext uri="{BB962C8B-B14F-4D97-AF65-F5344CB8AC3E}">
        <p14:creationId xmlns:p14="http://schemas.microsoft.com/office/powerpoint/2010/main" val="97733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2" cstate="print"/>
          <a:srcRect r="8986"/>
          <a:stretch/>
        </p:blipFill>
        <p:spPr bwMode="auto">
          <a:xfrm>
            <a:off x="6220185" y="1851670"/>
            <a:ext cx="2816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031690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4"/>
          <p:cNvSpPr txBox="1"/>
          <p:nvPr/>
        </p:nvSpPr>
        <p:spPr>
          <a:xfrm>
            <a:off x="3707904" y="267070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nl-NL" sz="2800" dirty="0"/>
          </a:p>
        </p:txBody>
      </p:sp>
      <p:sp>
        <p:nvSpPr>
          <p:cNvPr id="13" name="Tekstvak 16"/>
          <p:cNvSpPr txBox="1"/>
          <p:nvPr/>
        </p:nvSpPr>
        <p:spPr>
          <a:xfrm>
            <a:off x="5220072" y="195062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4" name="Tekstvak 18"/>
          <p:cNvSpPr txBox="1"/>
          <p:nvPr/>
        </p:nvSpPr>
        <p:spPr>
          <a:xfrm>
            <a:off x="5220072" y="346279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nl-NL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2" r="30228"/>
          <a:stretch/>
        </p:blipFill>
        <p:spPr bwMode="auto">
          <a:xfrm>
            <a:off x="0" y="1275606"/>
            <a:ext cx="31462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160" y="1059540"/>
            <a:ext cx="32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Heat </a:t>
            </a:r>
            <a:r>
              <a:rPr lang="nl-NL" dirty="0" err="1">
                <a:latin typeface="+mn-lt"/>
              </a:rPr>
              <a:t>sink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might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connected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one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the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pins</a:t>
            </a:r>
            <a:r>
              <a:rPr lang="nl-NL" dirty="0">
                <a:latin typeface="+mn-lt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 rot="2864370" flipV="1">
            <a:off x="7800074" y="1571717"/>
            <a:ext cx="492797" cy="184621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970FFAE-1942-E0A7-ABBA-16B27AFB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</a:p>
        </p:txBody>
      </p:sp>
    </p:spTree>
    <p:extLst>
      <p:ext uri="{BB962C8B-B14F-4D97-AF65-F5344CB8AC3E}">
        <p14:creationId xmlns:p14="http://schemas.microsoft.com/office/powerpoint/2010/main" val="9878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Op-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470" y="1923678"/>
            <a:ext cx="2414042" cy="241404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422" r="34520"/>
          <a:stretch/>
        </p:blipFill>
        <p:spPr bwMode="auto">
          <a:xfrm>
            <a:off x="1" y="1275606"/>
            <a:ext cx="29527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3678"/>
            <a:ext cx="3481159" cy="2232248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DFAE02E-304C-0D82-0631-5D6ED2FB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</a:p>
        </p:txBody>
      </p:sp>
    </p:spTree>
    <p:extLst>
      <p:ext uri="{BB962C8B-B14F-4D97-AF65-F5344CB8AC3E}">
        <p14:creationId xmlns:p14="http://schemas.microsoft.com/office/powerpoint/2010/main" val="13933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368800"/>
            <a:ext cx="4114800" cy="2232000"/>
          </a:xfrm>
        </p:spPr>
        <p:txBody>
          <a:bodyPr/>
          <a:lstStyle/>
          <a:p>
            <a:r>
              <a:rPr lang="nl-NL" sz="2200" dirty="0"/>
              <a:t>Easy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components</a:t>
            </a:r>
            <a:endParaRPr lang="nl-NL" sz="2200" dirty="0"/>
          </a:p>
          <a:p>
            <a:r>
              <a:rPr lang="nl-NL" sz="2200" dirty="0" err="1"/>
              <a:t>Prevents</a:t>
            </a:r>
            <a:r>
              <a:rPr lang="nl-NL" sz="2200" dirty="0"/>
              <a:t> </a:t>
            </a:r>
            <a:r>
              <a:rPr lang="nl-NL" sz="2200" dirty="0" err="1"/>
              <a:t>overheating</a:t>
            </a:r>
            <a:r>
              <a:rPr lang="nl-NL" sz="2200" dirty="0"/>
              <a:t> </a:t>
            </a:r>
            <a:r>
              <a:rPr lang="nl-NL" sz="2200" dirty="0" err="1"/>
              <a:t>during</a:t>
            </a:r>
            <a:r>
              <a:rPr lang="nl-NL" sz="2200" dirty="0"/>
              <a:t> soldering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Sockets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707630"/>
            <a:ext cx="4330830" cy="66219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?</a:t>
            </a:r>
          </a:p>
        </p:txBody>
      </p:sp>
      <p:pic>
        <p:nvPicPr>
          <p:cNvPr id="8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00" y="1059540"/>
            <a:ext cx="3707880" cy="3707881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F7FD3AB-CF3E-EAAE-84D7-77AE933E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</a:p>
        </p:txBody>
      </p:sp>
    </p:spTree>
    <p:extLst>
      <p:ext uri="{BB962C8B-B14F-4D97-AF65-F5344CB8AC3E}">
        <p14:creationId xmlns:p14="http://schemas.microsoft.com/office/powerpoint/2010/main" val="7140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Soldering </a:t>
            </a:r>
            <a:r>
              <a:rPr lang="nl-NL" dirty="0" err="1"/>
              <a:t>techniques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don’ts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6C001E1-CEB7-48BF-DAB0-DA7E9772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</a:p>
        </p:txBody>
      </p:sp>
    </p:spTree>
    <p:extLst>
      <p:ext uri="{BB962C8B-B14F-4D97-AF65-F5344CB8AC3E}">
        <p14:creationId xmlns:p14="http://schemas.microsoft.com/office/powerpoint/2010/main" val="262052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Sorts</a:t>
            </a:r>
            <a:r>
              <a:rPr lang="nl-NL" dirty="0"/>
              <a:t> of 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Unleaded solder		~330°C</a:t>
            </a:r>
          </a:p>
          <a:p>
            <a:pPr lvl="1"/>
            <a:r>
              <a:rPr lang="en-US" dirty="0"/>
              <a:t>Has an expiration date</a:t>
            </a:r>
          </a:p>
          <a:p>
            <a:pPr lvl="1"/>
            <a:r>
              <a:rPr lang="en-US" dirty="0"/>
              <a:t>Uses flux core</a:t>
            </a:r>
          </a:p>
          <a:p>
            <a:r>
              <a:rPr lang="en-US" sz="2600" dirty="0"/>
              <a:t>Leaded solder		~230°C</a:t>
            </a:r>
          </a:p>
          <a:p>
            <a:pPr lvl="1"/>
            <a:r>
              <a:rPr lang="en-US" dirty="0"/>
              <a:t>Higher melting point</a:t>
            </a:r>
          </a:p>
          <a:p>
            <a:pPr lvl="1"/>
            <a:r>
              <a:rPr lang="en-US" dirty="0"/>
              <a:t>Toxic fumes</a:t>
            </a:r>
          </a:p>
          <a:p>
            <a:pPr lvl="1"/>
            <a:r>
              <a:rPr lang="en-US" dirty="0"/>
              <a:t>Easier to solder</a:t>
            </a:r>
          </a:p>
          <a:p>
            <a:r>
              <a:rPr lang="en-US" sz="2600" dirty="0"/>
              <a:t>Flux</a:t>
            </a:r>
          </a:p>
          <a:p>
            <a:pPr lvl="1"/>
            <a:r>
              <a:rPr lang="en-US" dirty="0"/>
              <a:t>‘Repairs’ oxidized metals</a:t>
            </a:r>
          </a:p>
          <a:p>
            <a:endParaRPr lang="nl-NL" dirty="0"/>
          </a:p>
        </p:txBody>
      </p:sp>
      <p:pic>
        <p:nvPicPr>
          <p:cNvPr id="4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652120" y="1851670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correctly</a:t>
            </a:r>
            <a:endParaRPr lang="nl-NL" dirty="0"/>
          </a:p>
        </p:txBody>
      </p:sp>
      <p:pic>
        <p:nvPicPr>
          <p:cNvPr id="2050" name="Picture 2" descr="Image result for solde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/>
          <a:stretch/>
        </p:blipFill>
        <p:spPr bwMode="auto">
          <a:xfrm>
            <a:off x="2771750" y="1059539"/>
            <a:ext cx="5508129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6" t="2979" b="16988"/>
          <a:stretch/>
        </p:blipFill>
        <p:spPr bwMode="auto">
          <a:xfrm>
            <a:off x="2438378" y="1275570"/>
            <a:ext cx="6679203" cy="33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Correct Joint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D54EC80-673E-925C-CB1C-BA25F2A4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368800"/>
            <a:ext cx="4519003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new 		  </a:t>
            </a:r>
            <a:r>
              <a:rPr lang="nl-NL" dirty="0" err="1"/>
              <a:t>solder</a:t>
            </a:r>
            <a:r>
              <a:rPr lang="nl-NL" dirty="0"/>
              <a:t>/flux)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Cold</a:t>
            </a:r>
            <a:r>
              <a:rPr lang="nl-NL" dirty="0"/>
              <a:t>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4519003" cy="479822"/>
          </a:xfrm>
        </p:spPr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cold</a:t>
            </a:r>
            <a:r>
              <a:rPr lang="nl-NL" dirty="0"/>
              <a:t> metal</a:t>
            </a:r>
          </a:p>
        </p:txBody>
      </p:sp>
      <p:pic>
        <p:nvPicPr>
          <p:cNvPr id="8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 rotWithShape="1">
          <a:blip r:embed="rId2" cstate="print"/>
          <a:srcRect r="22520"/>
          <a:stretch/>
        </p:blipFill>
        <p:spPr bwMode="auto">
          <a:xfrm rot="5400000">
            <a:off x="5223897" y="739881"/>
            <a:ext cx="3672409" cy="4167796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D1E7894-5F4B-6907-4449-A8ECEE4A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1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788022"/>
            <a:ext cx="3538737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2054868"/>
            <a:ext cx="3538737" cy="734176"/>
          </a:xfrm>
        </p:spPr>
        <p:txBody>
          <a:bodyPr>
            <a:noAutofit/>
          </a:bodyPr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Movement</a:t>
            </a:r>
            <a:r>
              <a:rPr lang="nl-NL" dirty="0"/>
              <a:t> 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</p:txBody>
      </p:sp>
      <p:pic>
        <p:nvPicPr>
          <p:cNvPr id="8" name="Picture 2" descr="File:Gebrochene loetstellen.jpg"/>
          <p:cNvPicPr>
            <a:picLocks noChangeAspect="1" noChangeArrowheads="1"/>
          </p:cNvPicPr>
          <p:nvPr/>
        </p:nvPicPr>
        <p:blipFill rotWithShape="1">
          <a:blip r:embed="rId3" cstate="print"/>
          <a:srcRect t="17415" b="16714"/>
          <a:stretch/>
        </p:blipFill>
        <p:spPr bwMode="auto">
          <a:xfrm>
            <a:off x="3995937" y="987573"/>
            <a:ext cx="5163570" cy="3652271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DF06B35-9387-112D-9471-F6171095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37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580"/>
            <a:ext cx="4040188" cy="479822"/>
          </a:xfrm>
        </p:spPr>
        <p:txBody>
          <a:bodyPr/>
          <a:lstStyle/>
          <a:p>
            <a:r>
              <a:rPr lang="nl-NL" dirty="0" err="1"/>
              <a:t>Lecture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401"/>
            <a:ext cx="4040188" cy="2603426"/>
          </a:xfrm>
        </p:spPr>
        <p:txBody>
          <a:bodyPr/>
          <a:lstStyle/>
          <a:p>
            <a:r>
              <a:rPr lang="en-US" dirty="0"/>
              <a:t>What is soldering?</a:t>
            </a:r>
          </a:p>
          <a:p>
            <a:r>
              <a:rPr lang="en-US" dirty="0"/>
              <a:t>Electronic components</a:t>
            </a:r>
          </a:p>
          <a:p>
            <a:r>
              <a:rPr lang="en-US" dirty="0"/>
              <a:t>Soldering techniques</a:t>
            </a:r>
          </a:p>
          <a:p>
            <a:r>
              <a:rPr lang="en-US" dirty="0"/>
              <a:t>Finding and fixing errors</a:t>
            </a:r>
          </a:p>
          <a:p>
            <a:r>
              <a:rPr lang="en-US" dirty="0"/>
              <a:t>Principles of the kit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47580"/>
            <a:ext cx="4041775" cy="479822"/>
          </a:xfrm>
        </p:spPr>
        <p:txBody>
          <a:bodyPr/>
          <a:lstStyle/>
          <a:p>
            <a:r>
              <a:rPr lang="nl-NL" dirty="0"/>
              <a:t>Practical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7401"/>
            <a:ext cx="4175444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your lay-out</a:t>
            </a:r>
          </a:p>
          <a:p>
            <a:r>
              <a:rPr lang="en-US" dirty="0"/>
              <a:t>Assembling your lay-out</a:t>
            </a:r>
          </a:p>
          <a:p>
            <a:r>
              <a:rPr lang="en-US" dirty="0"/>
              <a:t>Soldering the components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Debugging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Etc.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6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Autofit/>
          </a:bodyPr>
          <a:lstStyle/>
          <a:p>
            <a:r>
              <a:rPr lang="nl-NL" sz="2400" dirty="0" err="1"/>
              <a:t>Saves</a:t>
            </a:r>
            <a:r>
              <a:rPr lang="nl-NL" sz="2400" dirty="0"/>
              <a:t> effort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solder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make a 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3887185" cy="479822"/>
          </a:xfrm>
        </p:spPr>
        <p:txBody>
          <a:bodyPr>
            <a:noAutofit/>
          </a:bodyPr>
          <a:lstStyle/>
          <a:p>
            <a:r>
              <a:rPr lang="nl-NL" sz="2600" dirty="0"/>
              <a:t>Using Component </a:t>
            </a:r>
            <a:r>
              <a:rPr lang="nl-NL" sz="2600" dirty="0" err="1"/>
              <a:t>Legs</a:t>
            </a:r>
            <a:endParaRPr lang="nl-NL" sz="2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r="3660"/>
          <a:stretch/>
        </p:blipFill>
        <p:spPr bwMode="auto">
          <a:xfrm>
            <a:off x="4392488" y="1012096"/>
            <a:ext cx="4751512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al 4"/>
          <p:cNvSpPr/>
          <p:nvPr/>
        </p:nvSpPr>
        <p:spPr>
          <a:xfrm rot="3162294">
            <a:off x="4626499" y="2033546"/>
            <a:ext cx="3172620" cy="1827015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49FBF22-9BE3-FFCA-870C-4CE29781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27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rmAutofit/>
          </a:bodyPr>
          <a:lstStyle/>
          <a:p>
            <a:r>
              <a:rPr lang="nl-NL" sz="2400" dirty="0" err="1"/>
              <a:t>Connects</a:t>
            </a:r>
            <a:r>
              <a:rPr lang="nl-NL" sz="2400" dirty="0"/>
              <a:t> </a:t>
            </a:r>
            <a:r>
              <a:rPr lang="nl-NL" sz="2400" dirty="0" err="1"/>
              <a:t>nearby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tin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connection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754760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Solder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12096"/>
            <a:ext cx="4932040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4"/>
          <p:cNvSpPr/>
          <p:nvPr/>
        </p:nvSpPr>
        <p:spPr>
          <a:xfrm rot="3006593">
            <a:off x="6182324" y="2411701"/>
            <a:ext cx="2266036" cy="1724686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9C8F595-D2A0-EFCB-3265-65D6E79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0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Covers large </a:t>
            </a:r>
            <a:r>
              <a:rPr lang="nl-NL" sz="2400" dirty="0" err="1"/>
              <a:t>distances</a:t>
            </a:r>
            <a:endParaRPr lang="nl-NL" sz="2400" dirty="0"/>
          </a:p>
          <a:p>
            <a:r>
              <a:rPr lang="nl-NL" sz="2400" dirty="0" err="1"/>
              <a:t>Makes</a:t>
            </a:r>
            <a:r>
              <a:rPr lang="nl-NL" sz="2400" dirty="0"/>
              <a:t> circuit </a:t>
            </a:r>
            <a:r>
              <a:rPr lang="nl-NL" sz="2400" dirty="0" err="1"/>
              <a:t>chaotic</a:t>
            </a:r>
            <a:endParaRPr lang="nl-NL" sz="2400" dirty="0"/>
          </a:p>
          <a:p>
            <a:r>
              <a:rPr lang="nl-NL" sz="2400" dirty="0" err="1"/>
              <a:t>Try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avoid</a:t>
            </a:r>
            <a:r>
              <a:rPr lang="nl-NL" sz="2400" dirty="0"/>
              <a:t> these!</a:t>
            </a:r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Wire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235B437-66D8-83CD-9AF0-A802B919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36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are flush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PCB</a:t>
            </a:r>
          </a:p>
          <a:p>
            <a:r>
              <a:rPr lang="nl-NL" sz="2400" dirty="0" err="1"/>
              <a:t>Avoid</a:t>
            </a:r>
            <a:r>
              <a:rPr lang="nl-NL" sz="2400" dirty="0"/>
              <a:t> </a:t>
            </a:r>
            <a:r>
              <a:rPr lang="nl-NL" sz="2400" dirty="0" err="1"/>
              <a:t>using</a:t>
            </a:r>
            <a:r>
              <a:rPr lang="nl-NL" sz="2400" dirty="0"/>
              <a:t> </a:t>
            </a:r>
            <a:r>
              <a:rPr lang="nl-NL" sz="2400" dirty="0" err="1"/>
              <a:t>wires</a:t>
            </a:r>
            <a:endParaRPr lang="nl-NL" sz="2400" dirty="0"/>
          </a:p>
          <a:p>
            <a:r>
              <a:rPr lang="nl-NL" sz="2400" dirty="0"/>
              <a:t>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connect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IC </a:t>
            </a:r>
            <a:r>
              <a:rPr lang="nl-NL" sz="2400" dirty="0" err="1"/>
              <a:t>until</a:t>
            </a:r>
            <a:r>
              <a:rPr lang="nl-NL" sz="2400" dirty="0"/>
              <a:t> </a:t>
            </a:r>
            <a:r>
              <a:rPr lang="nl-NL" sz="2400" dirty="0" err="1"/>
              <a:t>after</a:t>
            </a:r>
            <a:r>
              <a:rPr lang="nl-NL" sz="2400" dirty="0"/>
              <a:t> soldering</a:t>
            </a:r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Fitting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Keep </a:t>
            </a:r>
            <a:r>
              <a:rPr lang="nl-NL" sz="2800" dirty="0" err="1"/>
              <a:t>it</a:t>
            </a:r>
            <a:r>
              <a:rPr lang="nl-NL" sz="2800" dirty="0"/>
              <a:t> </a:t>
            </a:r>
            <a:r>
              <a:rPr lang="nl-NL" sz="2800" dirty="0" err="1"/>
              <a:t>tidy</a:t>
            </a:r>
            <a:r>
              <a:rPr lang="nl-NL" sz="2800" dirty="0"/>
              <a:t>!</a:t>
            </a:r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8D270D8-206F-A68F-8A8B-B2E88250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84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Wires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90" y="1347580"/>
            <a:ext cx="641181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65EF000-D7F7-87CB-3F73-8694357D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49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fixing </a:t>
            </a:r>
            <a:r>
              <a:rPr lang="nl-NL" dirty="0" err="1"/>
              <a:t>them</a:t>
            </a:r>
            <a:r>
              <a:rPr lang="nl-NL" dirty="0"/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8925746-1CD1-FF8D-0696-4CAB21ED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29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Visual inspection</a:t>
            </a:r>
          </a:p>
          <a:p>
            <a:r>
              <a:rPr lang="en-US" sz="2600" dirty="0"/>
              <a:t>Voltage measurements at critical points</a:t>
            </a:r>
          </a:p>
          <a:p>
            <a:r>
              <a:rPr lang="en-US" sz="2600" dirty="0"/>
              <a:t>Follow the signal</a:t>
            </a:r>
          </a:p>
          <a:p>
            <a:r>
              <a:rPr lang="en-US" sz="2600" dirty="0"/>
              <a:t>Common errors:</a:t>
            </a:r>
          </a:p>
          <a:p>
            <a:pPr lvl="1"/>
            <a:r>
              <a:rPr lang="en-US" dirty="0"/>
              <a:t>Missing connections</a:t>
            </a:r>
          </a:p>
          <a:p>
            <a:pPr lvl="1"/>
            <a:r>
              <a:rPr lang="en-US" dirty="0"/>
              <a:t>Short circuits</a:t>
            </a:r>
          </a:p>
          <a:p>
            <a:pPr lvl="1"/>
            <a:r>
              <a:rPr lang="en-US" dirty="0"/>
              <a:t>Cold joints</a:t>
            </a:r>
          </a:p>
          <a:p>
            <a:pPr lvl="1"/>
            <a:r>
              <a:rPr lang="en-US" dirty="0"/>
              <a:t>Dry joints</a:t>
            </a:r>
          </a:p>
        </p:txBody>
      </p:sp>
    </p:spTree>
    <p:extLst>
      <p:ext uri="{BB962C8B-B14F-4D97-AF65-F5344CB8AC3E}">
        <p14:creationId xmlns:p14="http://schemas.microsoft.com/office/powerpoint/2010/main" val="31997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and simple method to find faulty or missing connections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 </a:t>
            </a:r>
            <a:r>
              <a:rPr lang="nl-NL" dirty="0" err="1"/>
              <a:t>Inspection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err="1"/>
              <a:t>Clearly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finished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343" b="11324"/>
          <a:stretch/>
        </p:blipFill>
        <p:spPr bwMode="auto">
          <a:xfrm>
            <a:off x="4572000" y="1015082"/>
            <a:ext cx="4572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V="1">
            <a:off x="3707904" y="1969397"/>
            <a:ext cx="576064" cy="386329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1E0A8BF-22D0-FCC3-9643-09DAE469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50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787774"/>
            <a:ext cx="3024336" cy="1813026"/>
          </a:xfrm>
        </p:spPr>
        <p:txBody>
          <a:bodyPr/>
          <a:lstStyle/>
          <a:p>
            <a:r>
              <a:rPr lang="nl-NL" dirty="0"/>
              <a:t>Check DC first</a:t>
            </a:r>
          </a:p>
          <a:p>
            <a:r>
              <a:rPr lang="nl-NL" dirty="0" err="1"/>
              <a:t>Then</a:t>
            </a:r>
            <a:r>
              <a:rPr lang="nl-NL" dirty="0"/>
              <a:t> follow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signal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circuit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Voltage </a:t>
            </a:r>
            <a:r>
              <a:rPr lang="nl-NL" dirty="0" err="1"/>
              <a:t>measurement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897774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What</a:t>
            </a:r>
            <a:r>
              <a:rPr lang="nl-NL" dirty="0"/>
              <a:t> voltages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at </a:t>
            </a:r>
            <a:r>
              <a:rPr lang="nl-NL" dirty="0" err="1"/>
              <a:t>every</a:t>
            </a:r>
            <a:r>
              <a:rPr lang="nl-NL" dirty="0"/>
              <a:t> node?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4499992" y="1059582"/>
            <a:ext cx="4556534" cy="37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6221259-5505-91E6-3452-47C067F1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21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Fixing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60" y="1504727"/>
            <a:ext cx="4040188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7088" y="1504727"/>
            <a:ext cx="4041775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</a:t>
            </a:r>
            <a:r>
              <a:rPr lang="nl-NL" dirty="0" err="1"/>
              <a:t>Wick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9894" t="5541" r="27659"/>
          <a:stretch/>
        </p:blipFill>
        <p:spPr bwMode="auto">
          <a:xfrm>
            <a:off x="5148080" y="2053552"/>
            <a:ext cx="2973576" cy="2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 result for desolder pu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6592"/>
          <a:stretch/>
        </p:blipFill>
        <p:spPr bwMode="auto">
          <a:xfrm>
            <a:off x="755470" y="1985803"/>
            <a:ext cx="3096430" cy="26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AE64B5C-E1C9-7985-59D9-19C0060D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7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Breadboard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testing</a:t>
            </a:r>
            <a:endParaRPr lang="nl-NL" dirty="0"/>
          </a:p>
          <a:p>
            <a:r>
              <a:rPr lang="nl-NL" dirty="0" err="1"/>
              <a:t>Temporary</a:t>
            </a:r>
            <a:endParaRPr lang="nl-NL" dirty="0"/>
          </a:p>
          <a:p>
            <a:r>
              <a:rPr lang="nl-NL" dirty="0"/>
              <a:t>Fragile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high </a:t>
            </a:r>
            <a:r>
              <a:rPr lang="nl-NL" dirty="0" err="1"/>
              <a:t>frequencies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Soldering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Permanent</a:t>
            </a:r>
          </a:p>
          <a:p>
            <a:r>
              <a:rPr lang="nl-NL" dirty="0" err="1"/>
              <a:t>Rigid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proper </a:t>
            </a:r>
            <a:r>
              <a:rPr lang="nl-NL" dirty="0" err="1"/>
              <a:t>electrical</a:t>
            </a:r>
            <a:r>
              <a:rPr lang="nl-NL" dirty="0"/>
              <a:t> </a:t>
            </a:r>
            <a:r>
              <a:rPr lang="nl-NL" dirty="0" err="1"/>
              <a:t>connections</a:t>
            </a:r>
            <a:endParaRPr lang="nl-NL" dirty="0"/>
          </a:p>
          <a:p>
            <a:r>
              <a:rPr lang="nl-NL" dirty="0" err="1"/>
              <a:t>Durable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35B07-3137-C784-8D9C-A9138113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7E5F57-F765-F299-E847-0055AB98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746178"/>
            <a:ext cx="432048" cy="273844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92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 Amplifier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64CB6C4-0C77-7492-6922-D856E068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52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Practical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20"/>
            <a:ext cx="9151479" cy="2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2F703EB-8A8A-71D2-D9C3-F3D682C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621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Jack Plug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Mono </a:t>
            </a:r>
            <a:r>
              <a:rPr lang="nl-NL" dirty="0" err="1"/>
              <a:t>amplifiers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left</a:t>
            </a:r>
            <a:r>
              <a:rPr lang="nl-NL" b="1" i="1" dirty="0"/>
              <a:t> </a:t>
            </a:r>
            <a:r>
              <a:rPr lang="nl-NL" dirty="0" err="1"/>
              <a:t>channel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Picture 1" descr="V:\spark\Projects\Soldering Course\Diktaat\2. Revised\Part 7\solderingcourse_part7_figur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80" y="1131550"/>
            <a:ext cx="6660290" cy="34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4"/>
          <p:cNvSpPr txBox="1"/>
          <p:nvPr/>
        </p:nvSpPr>
        <p:spPr>
          <a:xfrm>
            <a:off x="4932050" y="42279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22490" y="987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10" name="Tekstvak 6"/>
          <p:cNvSpPr txBox="1"/>
          <p:nvPr/>
        </p:nvSpPr>
        <p:spPr>
          <a:xfrm>
            <a:off x="6732300" y="42192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Left channel</a:t>
            </a:r>
          </a:p>
        </p:txBody>
      </p:sp>
    </p:spTree>
    <p:extLst>
      <p:ext uri="{BB962C8B-B14F-4D97-AF65-F5344CB8AC3E}">
        <p14:creationId xmlns:p14="http://schemas.microsoft.com/office/powerpoint/2010/main" val="144591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Jack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5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r="13000"/>
          <a:stretch/>
        </p:blipFill>
        <p:spPr bwMode="auto">
          <a:xfrm>
            <a:off x="-320718" y="1854856"/>
            <a:ext cx="2804428" cy="2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7281" r="4836" b="26906"/>
          <a:stretch/>
        </p:blipFill>
        <p:spPr bwMode="auto">
          <a:xfrm>
            <a:off x="2699740" y="1854856"/>
            <a:ext cx="30314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2463" r="4400" b="12178"/>
          <a:stretch/>
        </p:blipFill>
        <p:spPr bwMode="auto">
          <a:xfrm>
            <a:off x="5940190" y="1851650"/>
            <a:ext cx="31418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4139940" y="2481504"/>
            <a:ext cx="1872260" cy="1671261"/>
          </a:xfrm>
          <a:prstGeom prst="mathMultiply">
            <a:avLst/>
          </a:prstGeom>
          <a:solidFill>
            <a:srgbClr val="E4002B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Shape 8"/>
          <p:cNvSpPr/>
          <p:nvPr/>
        </p:nvSpPr>
        <p:spPr>
          <a:xfrm rot="18571737">
            <a:off x="7556501" y="2670271"/>
            <a:ext cx="1455418" cy="850698"/>
          </a:xfrm>
          <a:prstGeom prst="corner">
            <a:avLst>
              <a:gd name="adj1" fmla="val 35260"/>
              <a:gd name="adj2" fmla="val 3351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3406C-42CB-063E-085A-513873A1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324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2368800"/>
            <a:ext cx="4690880" cy="2232000"/>
          </a:xfrm>
        </p:spPr>
        <p:txBody>
          <a:bodyPr/>
          <a:lstStyle/>
          <a:p>
            <a:r>
              <a:rPr lang="nl-NL" dirty="0"/>
              <a:t>Analyse </a:t>
            </a:r>
            <a:r>
              <a:rPr lang="nl-NL" dirty="0" err="1"/>
              <a:t>the</a:t>
            </a:r>
            <a:r>
              <a:rPr lang="nl-NL" dirty="0"/>
              <a:t> circuit diagram</a:t>
            </a:r>
          </a:p>
          <a:p>
            <a:r>
              <a:rPr lang="nl-NL" dirty="0"/>
              <a:t>Make a </a:t>
            </a:r>
            <a:r>
              <a:rPr lang="nl-NL" dirty="0" err="1"/>
              <a:t>layout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PCB</a:t>
            </a:r>
          </a:p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solder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Final</a:t>
            </a:r>
            <a:r>
              <a:rPr lang="nl-NL" dirty="0"/>
              <a:t> Product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here</a:t>
            </a:r>
            <a:r>
              <a:rPr lang="nl-NL" dirty="0"/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20" y="1059539"/>
            <a:ext cx="3995920" cy="3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A3C97-111E-4C6F-9414-DDBB7701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Product</a:t>
            </a:r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605B81-388E-4C5E-AF84-2F178B5F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the schematic and placing the components on the PCB is very time consuming</a:t>
            </a:r>
          </a:p>
          <a:p>
            <a:r>
              <a:rPr lang="en-GB" b="1" dirty="0"/>
              <a:t>This process will take (most of) the evening!</a:t>
            </a:r>
          </a:p>
          <a:p>
            <a:r>
              <a:rPr lang="en-GB" dirty="0"/>
              <a:t>We have therefore also made a layout for you if you just want to solder!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FBC13-2965-47E3-A2DF-A0084B4FEAC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0138-C9BC-4022-B7DB-3C77C3F5F1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179DCACF-B7F2-4801-BB09-D686C8BB8357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92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9C8DB-3C55-9501-161A-8C89095B5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79751B-CC27-9C83-F712-2A86220B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Soldering hints</a:t>
            </a:r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8D8669-47BE-87F0-0167-EABFB6BC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Layout</a:t>
            </a:r>
          </a:p>
          <a:p>
            <a:pPr lvl="1"/>
            <a:r>
              <a:rPr lang="en-GB" dirty="0"/>
              <a:t>PNP &amp; NPN</a:t>
            </a:r>
          </a:p>
          <a:p>
            <a:pPr lvl="1"/>
            <a:r>
              <a:rPr lang="en-GB" dirty="0"/>
              <a:t>Capacitor polarity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21136-41FB-E4C0-D054-CA77C8F17E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023B7-BE67-A0A0-A030-157850A9A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179DCACF-B7F2-4801-BB09-D686C8BB8357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5" name="Picture 4" descr="A circuit board with many wires&#10;&#10;AI-generated content may be incorrect.">
            <a:extLst>
              <a:ext uri="{FF2B5EF4-FFF2-40B4-BE49-F238E27FC236}">
                <a16:creationId xmlns:a16="http://schemas.microsoft.com/office/drawing/2014/main" id="{09345D63-13AD-B366-A0A0-EDCA266E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34" y="1397625"/>
            <a:ext cx="3649886" cy="33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7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53B-4BDE-1295-3869-3B8EE5A1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71654"/>
            <a:ext cx="7772400" cy="1102519"/>
          </a:xfrm>
        </p:spPr>
        <p:txBody>
          <a:bodyPr/>
          <a:lstStyle/>
          <a:p>
            <a:r>
              <a:rPr lang="en-GB"/>
              <a:t>Documentation!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A1F81-E545-816E-D88A-828F8A6DC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50" y="2111163"/>
            <a:ext cx="8281150" cy="1314450"/>
          </a:xfrm>
        </p:spPr>
        <p:txBody>
          <a:bodyPr>
            <a:normAutofit/>
          </a:bodyPr>
          <a:lstStyle/>
          <a:p>
            <a:r>
              <a:rPr lang="en-GB" sz="2000">
                <a:hlinkClick r:id="rId2"/>
              </a:rPr>
              <a:t>https://docs.scintilla.utwente.nl/masterclass/SolderingCourse2025</a:t>
            </a:r>
            <a:r>
              <a:rPr lang="en-GB" sz="2000"/>
              <a:t> </a:t>
            </a:r>
            <a:endParaRPr lang="en-GB" sz="2000" dirty="0"/>
          </a:p>
        </p:txBody>
      </p:sp>
      <p:pic>
        <p:nvPicPr>
          <p:cNvPr id="1026" name="Picture 2" descr="Preview of your QR Code">
            <a:extLst>
              <a:ext uri="{FF2B5EF4-FFF2-40B4-BE49-F238E27FC236}">
                <a16:creationId xmlns:a16="http://schemas.microsoft.com/office/drawing/2014/main" id="{57B714AA-EB66-BFE5-CA31-E41E88C3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0" y="271577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7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happy soldering!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584870" cy="1314450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MasterCLASS</a:t>
            </a:r>
            <a:r>
              <a:rPr lang="nl-NL" dirty="0"/>
              <a:t> members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solder</a:t>
            </a:r>
            <a:r>
              <a:rPr lang="nl-NL" dirty="0"/>
              <a:t> a </a:t>
            </a:r>
            <a:r>
              <a:rPr lang="nl-NL"/>
              <a:t>component. And all other questions </a:t>
            </a:r>
            <a:r>
              <a:rPr lang="nl-NL">
                <a:sym typeface="Wingdings" panose="05000000000000000000" pitchFamily="2" charset="2"/>
              </a:rPr>
              <a:t>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78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258816" cy="479822"/>
          </a:xfrm>
        </p:spPr>
        <p:txBody>
          <a:bodyPr>
            <a:noAutofit/>
          </a:bodyPr>
          <a:lstStyle/>
          <a:p>
            <a:r>
              <a:rPr lang="nl-NL" dirty="0"/>
              <a:t>Through-hole (THT)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" y="1984375"/>
            <a:ext cx="3601334" cy="260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/>
              <a:t>Surface </a:t>
            </a:r>
            <a:r>
              <a:rPr lang="nl-NL" dirty="0" err="1"/>
              <a:t>mount</a:t>
            </a:r>
            <a:r>
              <a:rPr lang="nl-NL" dirty="0"/>
              <a:t> (SMD)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3" y="2105519"/>
            <a:ext cx="3773180" cy="248235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Electronic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into</a:t>
            </a:r>
            <a:r>
              <a:rPr lang="nl-NL" dirty="0"/>
              <a:t> account?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3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4" y="163564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Resistors</a:t>
            </a:r>
            <a:endParaRPr lang="nl-NL" dirty="0"/>
          </a:p>
        </p:txBody>
      </p:sp>
      <p:pic>
        <p:nvPicPr>
          <p:cNvPr id="3074" name="Picture 2" descr="Image result for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53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63C35-F8F9-187E-F292-DA77201A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BAF0F-3C1E-62B7-2F9C-20E0EE01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98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Capacitors</a:t>
            </a:r>
            <a:endParaRPr lang="nl-NL" dirty="0"/>
          </a:p>
        </p:txBody>
      </p:sp>
      <p:pic>
        <p:nvPicPr>
          <p:cNvPr id="2050" name="Picture 2" descr="https://www.dedcomponentes.com.br/pub/media/catalog/product/cache/e4d64343b1bc593f1c5348fe05efa4a6/c/a/capacitor-eletrolitico-470uf-x-200v_ded_compon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526">
            <a:off x="3089159" y="1603505"/>
            <a:ext cx="3240360" cy="24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rlantech.com/hub/image/cache/catalog/Discrete/100nF50V-6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941">
            <a:off x="-246447" y="1497719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2377" r="3691" b="15219"/>
          <a:stretch/>
        </p:blipFill>
        <p:spPr>
          <a:xfrm>
            <a:off x="5580112" y="1475953"/>
            <a:ext cx="3475468" cy="2679973"/>
          </a:xfrm>
          <a:prstGeom prst="rect">
            <a:avLst/>
          </a:prstGeom>
        </p:spPr>
      </p:pic>
      <p:pic>
        <p:nvPicPr>
          <p:cNvPr id="2052" name="Picture 4" descr="https://www.iskra.eu/f/pics/51406/Capacitors-KNB1530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1158" r="13375" b="5740"/>
          <a:stretch/>
        </p:blipFill>
        <p:spPr bwMode="auto">
          <a:xfrm>
            <a:off x="539552" y="1923677"/>
            <a:ext cx="326449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0910-8F1B-C061-D570-394B5619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BF51F-886E-B130-84B8-F1ADD4CF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1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957" y="2853226"/>
            <a:ext cx="5111750" cy="3102994"/>
          </a:xfrm>
        </p:spPr>
        <p:txBody>
          <a:bodyPr>
            <a:normAutofit/>
          </a:bodyPr>
          <a:lstStyle/>
          <a:p>
            <a:r>
              <a:rPr lang="nl-NL" sz="2200" dirty="0"/>
              <a:t>Long side </a:t>
            </a:r>
            <a:r>
              <a:rPr lang="nl-NL" sz="2200" dirty="0" err="1"/>
              <a:t>usually</a:t>
            </a:r>
            <a:r>
              <a:rPr lang="nl-NL" sz="2200" dirty="0"/>
              <a:t> ‘+’</a:t>
            </a:r>
          </a:p>
          <a:p>
            <a:r>
              <a:rPr lang="nl-NL" sz="2200" dirty="0"/>
              <a:t>White </a:t>
            </a:r>
            <a:r>
              <a:rPr lang="nl-NL" sz="2200" dirty="0" err="1"/>
              <a:t>stripe</a:t>
            </a:r>
            <a:r>
              <a:rPr lang="nl-NL" sz="2200" dirty="0"/>
              <a:t> </a:t>
            </a:r>
            <a:r>
              <a:rPr lang="nl-NL" sz="2200" dirty="0" err="1"/>
              <a:t>usually</a:t>
            </a:r>
            <a:r>
              <a:rPr lang="nl-NL" sz="2200" dirty="0"/>
              <a:t> ‘-’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16-09-2025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Polarized</a:t>
            </a:r>
            <a:r>
              <a:rPr lang="nl-NL" dirty="0"/>
              <a:t>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628202"/>
            <a:ext cx="3629533" cy="1231588"/>
          </a:xfrm>
        </p:spPr>
        <p:txBody>
          <a:bodyPr>
            <a:noAutofit/>
          </a:bodyPr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in 1 </a:t>
            </a:r>
            <a:r>
              <a:rPr lang="nl-NL" dirty="0" err="1"/>
              <a:t>direction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861"/>
          <a:stretch/>
        </p:blipFill>
        <p:spPr bwMode="auto">
          <a:xfrm rot="16200000">
            <a:off x="6672339" y="1575987"/>
            <a:ext cx="2815612" cy="16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32" y="2543914"/>
            <a:ext cx="2362776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907861" y="427210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7403805" y="44881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8028384" y="196778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051877" y="290389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pic>
        <p:nvPicPr>
          <p:cNvPr id="14" name="Picture 2" descr="Image result for 9v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07" r="18620" b="9553"/>
          <a:stretch/>
        </p:blipFill>
        <p:spPr bwMode="auto">
          <a:xfrm rot="1392057">
            <a:off x="4508168" y="1273123"/>
            <a:ext cx="1442647" cy="2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891530" y="1203554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338959" y="9875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8032" y="36118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+mn-lt"/>
                <a:cs typeface="Arial" panose="020B0604020202020204" pitchFamily="34" charset="0"/>
              </a:rPr>
              <a:t>*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sponsored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  <a:p>
            <a:r>
              <a:rPr lang="nl-NL" sz="1000" dirty="0">
                <a:latin typeface="+mn-lt"/>
                <a:cs typeface="Arial" panose="020B0604020202020204" pitchFamily="34" charset="0"/>
              </a:rPr>
              <a:t>**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affiliated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to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Duracell do-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group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</a:t>
            </a:r>
            <a:r>
              <a:rPr lang="nl-NL" dirty="0" err="1"/>
              <a:t>it</a:t>
            </a:r>
            <a:r>
              <a:rPr lang="nl-NL" dirty="0"/>
              <a:t> has more </a:t>
            </a:r>
            <a:r>
              <a:rPr lang="nl-NL" dirty="0" err="1"/>
              <a:t>pins</a:t>
            </a:r>
            <a:r>
              <a:rPr lang="nl-NL" dirty="0"/>
              <a:t>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1315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121" r="13631" b="13334"/>
          <a:stretch/>
        </p:blipFill>
        <p:spPr bwMode="auto">
          <a:xfrm>
            <a:off x="2891941" y="1059540"/>
            <a:ext cx="3192227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75806"/>
            <a:ext cx="1872208" cy="1872208"/>
          </a:xfrm>
          <a:prstGeom prst="rect">
            <a:avLst/>
          </a:prstGeom>
          <a:noFill/>
        </p:spPr>
      </p:pic>
      <p:pic>
        <p:nvPicPr>
          <p:cNvPr id="5130" name="Picture 10" descr="Image result for 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55">
            <a:off x="107504" y="1941291"/>
            <a:ext cx="3020938" cy="2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53F0E38-65CC-4EBF-1870-EE492F28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16-09-2025</a:t>
            </a:r>
          </a:p>
        </p:txBody>
      </p:sp>
    </p:spTree>
    <p:extLst>
      <p:ext uri="{BB962C8B-B14F-4D97-AF65-F5344CB8AC3E}">
        <p14:creationId xmlns:p14="http://schemas.microsoft.com/office/powerpoint/2010/main" val="33368293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Scintilla 16_9</Template>
  <TotalTime>91</TotalTime>
  <Words>608</Words>
  <Application>Microsoft Office PowerPoint</Application>
  <PresentationFormat>On-screen Show (16:9)</PresentationFormat>
  <Paragraphs>218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Segoe UI</vt:lpstr>
      <vt:lpstr>Segoe UI Semibold</vt:lpstr>
      <vt:lpstr>Wingdings</vt:lpstr>
      <vt:lpstr>Presentation</vt:lpstr>
      <vt:lpstr>Scintilla Soldering Course</vt:lpstr>
      <vt:lpstr>Planning</vt:lpstr>
      <vt:lpstr>What is soldering?</vt:lpstr>
      <vt:lpstr>What is soldering?</vt:lpstr>
      <vt:lpstr>Electronic Components</vt:lpstr>
      <vt:lpstr>Resistors</vt:lpstr>
      <vt:lpstr>Capacitors</vt:lpstr>
      <vt:lpstr>Polarized Components</vt:lpstr>
      <vt:lpstr>Help it has more pins!?</vt:lpstr>
      <vt:lpstr>Reading Datasheets</vt:lpstr>
      <vt:lpstr>Transistor</vt:lpstr>
      <vt:lpstr>Op-Amp</vt:lpstr>
      <vt:lpstr>IC Sockets</vt:lpstr>
      <vt:lpstr>Soldering techniques</vt:lpstr>
      <vt:lpstr>Sorts of tin</vt:lpstr>
      <vt:lpstr>How to do it correctly</vt:lpstr>
      <vt:lpstr>Correct Joint</vt:lpstr>
      <vt:lpstr>Cold Joint</vt:lpstr>
      <vt:lpstr>Dry Joint</vt:lpstr>
      <vt:lpstr>Connections</vt:lpstr>
      <vt:lpstr>Connections</vt:lpstr>
      <vt:lpstr>Connections</vt:lpstr>
      <vt:lpstr>Fitting Components</vt:lpstr>
      <vt:lpstr>Soft Core Wires</vt:lpstr>
      <vt:lpstr>Finding Errors</vt:lpstr>
      <vt:lpstr>Finding errors</vt:lpstr>
      <vt:lpstr>Visual Inspection</vt:lpstr>
      <vt:lpstr>Voltage measurement</vt:lpstr>
      <vt:lpstr>Fixing errors</vt:lpstr>
      <vt:lpstr>Audio Amplifier</vt:lpstr>
      <vt:lpstr>The Practical</vt:lpstr>
      <vt:lpstr>Jack Plug</vt:lpstr>
      <vt:lpstr>Connecting the Jack</vt:lpstr>
      <vt:lpstr>Final Product</vt:lpstr>
      <vt:lpstr>Final Product</vt:lpstr>
      <vt:lpstr>Soldering hints</vt:lpstr>
      <vt:lpstr>Documentation!</vt:lpstr>
      <vt:lpstr>Good luck and happy soldering!</vt:lpstr>
    </vt:vector>
  </TitlesOfParts>
  <Company>E.T.S.V. Scintilla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van Minnen</dc:creator>
  <cp:lastModifiedBy>Goedhart, D. (Dennis, Student B-EE)</cp:lastModifiedBy>
  <cp:revision>47</cp:revision>
  <dcterms:created xsi:type="dcterms:W3CDTF">2019-09-12T13:47:05Z</dcterms:created>
  <dcterms:modified xsi:type="dcterms:W3CDTF">2025-09-11T11:15:56Z</dcterms:modified>
</cp:coreProperties>
</file>