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0" r:id="rId1"/>
  </p:sldMasterIdLst>
  <p:notesMasterIdLst>
    <p:notesMasterId r:id="rId30"/>
  </p:notesMasterIdLst>
  <p:handoutMasterIdLst>
    <p:handoutMasterId r:id="rId31"/>
  </p:handoutMasterIdLst>
  <p:sldIdLst>
    <p:sldId id="285" r:id="rId2"/>
    <p:sldId id="286" r:id="rId3"/>
    <p:sldId id="288" r:id="rId4"/>
    <p:sldId id="289" r:id="rId5"/>
    <p:sldId id="290" r:id="rId6"/>
    <p:sldId id="291" r:id="rId7"/>
    <p:sldId id="299" r:id="rId8"/>
    <p:sldId id="293" r:id="rId9"/>
    <p:sldId id="298" r:id="rId10"/>
    <p:sldId id="294" r:id="rId11"/>
    <p:sldId id="302" r:id="rId12"/>
    <p:sldId id="320" r:id="rId13"/>
    <p:sldId id="303" r:id="rId14"/>
    <p:sldId id="329" r:id="rId15"/>
    <p:sldId id="328" r:id="rId16"/>
    <p:sldId id="323" r:id="rId17"/>
    <p:sldId id="325" r:id="rId18"/>
    <p:sldId id="326" r:id="rId19"/>
    <p:sldId id="327" r:id="rId20"/>
    <p:sldId id="295" r:id="rId21"/>
    <p:sldId id="310" r:id="rId22"/>
    <p:sldId id="311" r:id="rId23"/>
    <p:sldId id="312" r:id="rId24"/>
    <p:sldId id="313" r:id="rId25"/>
    <p:sldId id="330" r:id="rId26"/>
    <p:sldId id="331" r:id="rId27"/>
    <p:sldId id="332" r:id="rId28"/>
    <p:sldId id="322" r:id="rId29"/>
  </p:sldIdLst>
  <p:sldSz cx="9144000" cy="5143500" type="screen16x9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723" autoAdjust="0"/>
    <p:restoredTop sz="94629" autoAdjust="0"/>
  </p:normalViewPr>
  <p:slideViewPr>
    <p:cSldViewPr snapToObjects="1">
      <p:cViewPr varScale="1">
        <p:scale>
          <a:sx n="148" d="100"/>
          <a:sy n="148" d="100"/>
        </p:scale>
        <p:origin x="132" y="2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3" d="100"/>
          <a:sy n="83" d="100"/>
        </p:scale>
        <p:origin x="-2040" y="-96"/>
      </p:cViewPr>
      <p:guideLst>
        <p:guide orient="horz" pos="3127"/>
        <p:guide pos="2141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43C30-77AE-4F10-AD0D-480CD7C564FC}" type="datetimeFigureOut">
              <a:rPr lang="nl-NL" smtClean="0"/>
              <a:pPr/>
              <a:t>10-3-2026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1D169-D8A9-4392-B57A-43343C04D099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0893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85F2D-E444-482B-8EEA-C4A46A41632D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35CA2-66AB-4405-A880-73012E6EA4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70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35CA2-66AB-4405-A880-73012E6EA48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35CA2-66AB-4405-A880-73012E6EA48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9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F59E7-806C-410E-A353-913785CCEAE2}" type="datetime1">
              <a:rPr lang="en-US" smtClean="0"/>
              <a:t>3/10/2026</a:t>
            </a:fld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91630"/>
            <a:ext cx="2057400" cy="31029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91630"/>
            <a:ext cx="6019800" cy="31029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F009-AB6A-47FC-9A88-A5AE671EE2C8}" type="datetime1">
              <a:rPr lang="en-US" smtClean="0"/>
              <a:t>3/10/2026</a:t>
            </a:fld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1630"/>
            <a:ext cx="5111750" cy="31029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E9C2-86EE-4AE4-B356-3CBD719FDFB8}" type="datetime1">
              <a:rPr lang="en-US" smtClean="0"/>
              <a:t>3/10/2026</a:t>
            </a:fld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CACF-B7F2-4801-BB09-D686C8BB8357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368800"/>
            <a:ext cx="3024336" cy="2232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4"/>
          </p:nvPr>
        </p:nvSpPr>
        <p:spPr>
          <a:xfrm>
            <a:off x="457200" y="1890000"/>
            <a:ext cx="3024336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1630"/>
            <a:ext cx="5111750" cy="31029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5FA53-6FBA-45AA-9C8C-1DC0AB48E0AE}" type="datetime1">
              <a:rPr lang="en-US" smtClean="0"/>
              <a:t>3/10/2026</a:t>
            </a:fld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CACF-B7F2-4801-BB09-D686C8BB8357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368800"/>
            <a:ext cx="3024336" cy="2232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4"/>
          </p:nvPr>
        </p:nvSpPr>
        <p:spPr>
          <a:xfrm>
            <a:off x="457200" y="1890000"/>
            <a:ext cx="3024336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1pPr>
            <a:lvl2pPr>
              <a:buClr>
                <a:srgbClr val="E4002B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E4002B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E4002B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E4002B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3995-6B1D-4DD9-99DF-FE25932FD7F4}" type="datetime1">
              <a:rPr lang="en-US" smtClean="0"/>
              <a:t>3/10/2026</a:t>
            </a:fld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91629"/>
            <a:ext cx="4038600" cy="31029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1629"/>
            <a:ext cx="4038600" cy="31029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E51D-6E33-40ED-8578-2C3304F21870}" type="datetime1">
              <a:rPr lang="en-US" smtClean="0"/>
              <a:t>3/10/2026</a:t>
            </a:fld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04727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84548"/>
            <a:ext cx="4040188" cy="26034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04727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984548"/>
            <a:ext cx="4041775" cy="26034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25F3-528A-4281-B5BC-E412CD60BCFE}" type="datetime1">
              <a:rPr lang="en-US" smtClean="0"/>
              <a:t>3/10/2026</a:t>
            </a:fld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C450-CA09-407D-B671-EBBAA6CEDCB0}" type="datetime1">
              <a:rPr lang="en-US" smtClean="0"/>
              <a:t>3/10/2026</a:t>
            </a:fld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6AEF-0DD2-448F-A875-70C8C76A853A}" type="datetime1">
              <a:rPr lang="en-US" smtClean="0"/>
              <a:t>3/10/2026</a:t>
            </a:fld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1630"/>
            <a:ext cx="5111750" cy="31029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E8BBB-38A2-4F54-869D-04FC56FC13F7}" type="datetime1">
              <a:rPr lang="en-US" smtClean="0"/>
              <a:t>3/10/2026</a:t>
            </a:fld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CACF-B7F2-4801-BB09-D686C8BB8357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368800"/>
            <a:ext cx="3024336" cy="2232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4"/>
          </p:nvPr>
        </p:nvSpPr>
        <p:spPr>
          <a:xfrm>
            <a:off x="457200" y="1890000"/>
            <a:ext cx="3024336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491629"/>
            <a:ext cx="5486400" cy="20540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BEE47-E384-4BA9-9202-66381165797C}" type="datetime1">
              <a:rPr lang="en-US" smtClean="0"/>
              <a:t>3/10/2026</a:t>
            </a:fld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59832" y="123478"/>
            <a:ext cx="5616624" cy="554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91630"/>
            <a:ext cx="8229600" cy="3102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24328" y="4746178"/>
            <a:ext cx="10801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fld id="{C7448320-8621-42B5-A560-FDE2E5F770E8}" type="datetime1">
              <a:rPr lang="en-US" smtClean="0"/>
              <a:t>3/10/2026</a:t>
            </a:fld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76456" y="4746178"/>
            <a:ext cx="4320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 Semibold" panose="020B0702040204020203" pitchFamily="34" charset="0"/>
              </a:defRPr>
            </a:lvl1pPr>
          </a:lstStyle>
          <a:p>
            <a:fld id="{179DCACF-B7F2-4801-BB09-D686C8BB8357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Right Triangle 6"/>
          <p:cNvSpPr/>
          <p:nvPr/>
        </p:nvSpPr>
        <p:spPr>
          <a:xfrm>
            <a:off x="0" y="4677984"/>
            <a:ext cx="9144000" cy="465516"/>
          </a:xfrm>
          <a:prstGeom prst="rtTriangle">
            <a:avLst/>
          </a:prstGeom>
          <a:solidFill>
            <a:srgbClr val="E40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899446"/>
            <a:ext cx="1584175" cy="1205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74"/>
            <a:ext cx="9144000" cy="14386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Segoe UI Semibold" panose="020B07020402040202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E4002B"/>
        </a:buClr>
        <a:buFont typeface="Arial" pitchFamily="34" charset="0"/>
        <a:buChar char="–"/>
        <a:defRPr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E4002B"/>
        </a:buClr>
        <a:buFont typeface="Arial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E4002B"/>
        </a:buClr>
        <a:buFont typeface="Arial" pitchFamily="34" charset="0"/>
        <a:buChar char="–"/>
        <a:defRPr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E4002B"/>
        </a:buClr>
        <a:buFont typeface="Arial" pitchFamily="34" charset="0"/>
        <a:buChar char="»"/>
        <a:defRPr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9622"/>
            <a:ext cx="7772400" cy="1102519"/>
          </a:xfrm>
        </p:spPr>
        <p:txBody>
          <a:bodyPr/>
          <a:lstStyle/>
          <a:p>
            <a:r>
              <a:rPr lang="en-GB" noProof="0" dirty="0"/>
              <a:t>Scintilla SMD Soldering Course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65412"/>
            <a:ext cx="6400800" cy="1314450"/>
          </a:xfrm>
        </p:spPr>
        <p:txBody>
          <a:bodyPr>
            <a:normAutofit/>
          </a:bodyPr>
          <a:lstStyle/>
          <a:p>
            <a:r>
              <a:rPr lang="en-GB" noProof="0" dirty="0"/>
              <a:t>March 10th</a:t>
            </a:r>
          </a:p>
          <a:p>
            <a:endParaRPr lang="en-GB" noProof="0" dirty="0"/>
          </a:p>
        </p:txBody>
      </p:sp>
      <p:pic>
        <p:nvPicPr>
          <p:cNvPr id="4098" name="Picture 2" descr="WELLER W 61 WS 81 soldeerbout 95 W, analoog - T0056103699N">
            <a:extLst>
              <a:ext uri="{FF2B5EF4-FFF2-40B4-BE49-F238E27FC236}">
                <a16:creationId xmlns:a16="http://schemas.microsoft.com/office/drawing/2014/main" id="{BB63D8C9-D41F-0EFE-FB1A-1A29ECB23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210" y="3192537"/>
            <a:ext cx="2618570" cy="164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Soldering </a:t>
            </a:r>
            <a:r>
              <a:rPr lang="nl-NL" dirty="0" err="1"/>
              <a:t>techniques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Do’s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don’ts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26C001E1-CEB7-48BF-DAB0-DA7E9772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328" y="4746178"/>
            <a:ext cx="1080120" cy="273844"/>
          </a:xfrm>
        </p:spPr>
        <p:txBody>
          <a:bodyPr/>
          <a:lstStyle/>
          <a:p>
            <a:fld id="{13A99C7C-D4E0-4DC6-ABAF-08CA2C101E33}" type="datetime1">
              <a:rPr lang="en-US" smtClean="0"/>
              <a:t>3/10/2026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0526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119382"/>
            <a:ext cx="5616624" cy="554215"/>
          </a:xfrm>
        </p:spPr>
        <p:txBody>
          <a:bodyPr/>
          <a:lstStyle/>
          <a:p>
            <a:r>
              <a:rPr lang="nl-NL" dirty="0" err="1"/>
              <a:t>Materials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1630"/>
            <a:ext cx="8229600" cy="3312368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/>
              <a:t>Unleaded solder		~330°C</a:t>
            </a:r>
          </a:p>
          <a:p>
            <a:pPr lvl="1"/>
            <a:r>
              <a:rPr lang="en-US" dirty="0"/>
              <a:t>Has an expiration date</a:t>
            </a:r>
          </a:p>
          <a:p>
            <a:pPr lvl="1"/>
            <a:r>
              <a:rPr lang="en-US" dirty="0"/>
              <a:t>Uses flux core</a:t>
            </a:r>
          </a:p>
          <a:p>
            <a:r>
              <a:rPr lang="en-US" sz="2600" dirty="0"/>
              <a:t>Leaded solder		~230°C</a:t>
            </a:r>
          </a:p>
          <a:p>
            <a:pPr lvl="1"/>
            <a:r>
              <a:rPr lang="en-US" dirty="0"/>
              <a:t>Higher melting point</a:t>
            </a:r>
          </a:p>
          <a:p>
            <a:pPr lvl="1"/>
            <a:r>
              <a:rPr lang="en-US" dirty="0"/>
              <a:t>Toxic fumes</a:t>
            </a:r>
          </a:p>
          <a:p>
            <a:pPr lvl="1"/>
            <a:r>
              <a:rPr lang="en-US" dirty="0"/>
              <a:t>Easier to solder</a:t>
            </a:r>
          </a:p>
          <a:p>
            <a:pPr lvl="1"/>
            <a:r>
              <a:rPr lang="en-US" dirty="0"/>
              <a:t>Uses flux core</a:t>
            </a:r>
          </a:p>
          <a:p>
            <a:r>
              <a:rPr lang="en-US" sz="2600" dirty="0"/>
              <a:t>Flux</a:t>
            </a:r>
          </a:p>
          <a:p>
            <a:pPr lvl="1"/>
            <a:r>
              <a:rPr lang="en-US" dirty="0"/>
              <a:t>‘Repairs’ oxidized metals</a:t>
            </a:r>
          </a:p>
          <a:p>
            <a:endParaRPr lang="nl-NL" dirty="0"/>
          </a:p>
        </p:txBody>
      </p:sp>
      <p:pic>
        <p:nvPicPr>
          <p:cNvPr id="4" name="Picture 2" descr="http://uk.farnell.com/productimages/farnell/standard/4226056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 flipH="1" flipV="1">
            <a:off x="5652120" y="1851670"/>
            <a:ext cx="3312368" cy="32474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3394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How </a:t>
            </a:r>
            <a:r>
              <a:rPr lang="nl-NL" dirty="0" err="1"/>
              <a:t>to</a:t>
            </a:r>
            <a:r>
              <a:rPr lang="nl-NL" dirty="0"/>
              <a:t> do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correctly</a:t>
            </a:r>
            <a:endParaRPr lang="nl-NL" dirty="0"/>
          </a:p>
        </p:txBody>
      </p:sp>
      <p:pic>
        <p:nvPicPr>
          <p:cNvPr id="2156" name="Picture 2155">
            <a:extLst>
              <a:ext uri="{FF2B5EF4-FFF2-40B4-BE49-F238E27FC236}">
                <a16:creationId xmlns:a16="http://schemas.microsoft.com/office/drawing/2014/main" id="{27F04FA8-FFEB-1B89-89B0-B4723E3AE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00" y="1376647"/>
            <a:ext cx="5847029" cy="2972009"/>
          </a:xfrm>
          <a:prstGeom prst="rect">
            <a:avLst/>
          </a:prstGeom>
        </p:spPr>
      </p:pic>
      <p:sp>
        <p:nvSpPr>
          <p:cNvPr id="2158" name="Date Placeholder 2">
            <a:extLst>
              <a:ext uri="{FF2B5EF4-FFF2-40B4-BE49-F238E27FC236}">
                <a16:creationId xmlns:a16="http://schemas.microsoft.com/office/drawing/2014/main" id="{A315E304-27AB-20B3-1A77-8E90193A2A1C}"/>
              </a:ext>
            </a:extLst>
          </p:cNvPr>
          <p:cNvSpPr txBox="1">
            <a:spLocks/>
          </p:cNvSpPr>
          <p:nvPr/>
        </p:nvSpPr>
        <p:spPr>
          <a:xfrm>
            <a:off x="7538629" y="4746178"/>
            <a:ext cx="108012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nl-NL" sz="1200" dirty="0"/>
              <a:t>2025-04-01</a:t>
            </a:r>
          </a:p>
        </p:txBody>
      </p:sp>
    </p:spTree>
    <p:extLst>
      <p:ext uri="{BB962C8B-B14F-4D97-AF65-F5344CB8AC3E}">
        <p14:creationId xmlns:p14="http://schemas.microsoft.com/office/powerpoint/2010/main" val="216513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8856" t="2979" b="16988"/>
          <a:stretch/>
        </p:blipFill>
        <p:spPr bwMode="auto">
          <a:xfrm>
            <a:off x="2438378" y="1275570"/>
            <a:ext cx="6679203" cy="338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Correct Joint (THT)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8D54EC80-673E-925C-CB1C-BA25F2A4C6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328" y="4746178"/>
            <a:ext cx="1080120" cy="273844"/>
          </a:xfrm>
        </p:spPr>
        <p:txBody>
          <a:bodyPr/>
          <a:lstStyle/>
          <a:p>
            <a:fld id="{D53F5B22-2BD0-4779-AD95-C1F54F19FBCD}" type="datetime1">
              <a:rPr lang="en-US" sz="1200" smtClean="0"/>
              <a:t>3/10/2026</a:t>
            </a:fld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54026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2889F-73DA-71BB-32FB-BE80D1A6F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24F478-3A98-A5F5-2C6C-1228ABFB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SMD soldering</a:t>
            </a:r>
            <a:endParaRPr lang="nl-N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089C2D-D38F-197A-0704-0535276A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1630"/>
            <a:ext cx="2674600" cy="3102994"/>
          </a:xfrm>
        </p:spPr>
        <p:txBody>
          <a:bodyPr>
            <a:normAutofit fontScale="92500"/>
          </a:bodyPr>
          <a:lstStyle/>
          <a:p>
            <a:r>
              <a:rPr lang="en-GB" sz="2400" dirty="0"/>
              <a:t>First put solder on one pad</a:t>
            </a:r>
          </a:p>
          <a:p>
            <a:r>
              <a:rPr lang="en-GB" sz="2400" dirty="0"/>
              <a:t>Place component</a:t>
            </a:r>
          </a:p>
          <a:p>
            <a:r>
              <a:rPr lang="en-GB" sz="2400" dirty="0"/>
              <a:t>Heat first pad, then second pad and to finish again the first pad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7B1F6-C046-6F13-6A0C-FC79887310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10613" y="4746625"/>
            <a:ext cx="433387" cy="273050"/>
          </a:xfrm>
        </p:spPr>
        <p:txBody>
          <a:bodyPr/>
          <a:lstStyle/>
          <a:p>
            <a:fld id="{179DCACF-B7F2-4801-BB09-D686C8BB8357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23ECA1CF-75D6-BB31-0094-51866729A25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668430" y="4746625"/>
            <a:ext cx="1079500" cy="273050"/>
          </a:xfrm>
        </p:spPr>
        <p:txBody>
          <a:bodyPr/>
          <a:lstStyle/>
          <a:p>
            <a:fld id="{0E950EB9-FDEE-447D-BF95-B152C7400BFF}" type="datetime1">
              <a:rPr lang="en-US" smtClean="0"/>
              <a:t>3/10/2026</a:t>
            </a:fld>
            <a:endParaRPr lang="nl-NL" dirty="0"/>
          </a:p>
        </p:txBody>
      </p:sp>
      <p:pic>
        <p:nvPicPr>
          <p:cNvPr id="6" name="Picture 5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48D1E44E-D719-FB96-D275-1B922845C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657" y="1347580"/>
            <a:ext cx="5616624" cy="315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25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A7D43-8DB0-3F52-353E-8D4A83DD9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8D0DE93-8819-480A-790F-17EDAFB10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QFP chip</a:t>
            </a:r>
            <a:endParaRPr lang="nl-N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31789CE-030D-8B84-3F2D-CCB574D72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1630"/>
            <a:ext cx="2674600" cy="3102994"/>
          </a:xfrm>
        </p:spPr>
        <p:txBody>
          <a:bodyPr>
            <a:normAutofit/>
          </a:bodyPr>
          <a:lstStyle/>
          <a:p>
            <a:r>
              <a:rPr lang="en-GB" sz="2400" dirty="0"/>
              <a:t>First attach corners</a:t>
            </a:r>
          </a:p>
          <a:p>
            <a:r>
              <a:rPr lang="en-GB" sz="2400" dirty="0"/>
              <a:t>Dragging and cleaning up can be a way to do things</a:t>
            </a:r>
            <a:endParaRPr lang="nl-NL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FA218-5456-5802-9E93-45FB039D42A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10613" y="4746625"/>
            <a:ext cx="433387" cy="273050"/>
          </a:xfrm>
        </p:spPr>
        <p:txBody>
          <a:bodyPr/>
          <a:lstStyle/>
          <a:p>
            <a:fld id="{179DCACF-B7F2-4801-BB09-D686C8BB8357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CC3DE472-0193-BE04-75C5-03DE94C1371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668430" y="4746625"/>
            <a:ext cx="1079500" cy="273050"/>
          </a:xfrm>
        </p:spPr>
        <p:txBody>
          <a:bodyPr/>
          <a:lstStyle/>
          <a:p>
            <a:fld id="{F1AFF29A-E0DE-49DA-89FE-8FFAE38E2046}" type="datetime1">
              <a:rPr lang="en-US" smtClean="0"/>
              <a:t>3/10/2026</a:t>
            </a:fld>
            <a:endParaRPr lang="nl-NL" dirty="0"/>
          </a:p>
        </p:txBody>
      </p:sp>
      <p:pic>
        <p:nvPicPr>
          <p:cNvPr id="3" name="Picture 2" descr="A close-up of a chip&#10;&#10;AI-generated content may be incorrect.">
            <a:extLst>
              <a:ext uri="{FF2B5EF4-FFF2-40B4-BE49-F238E27FC236}">
                <a16:creationId xmlns:a16="http://schemas.microsoft.com/office/drawing/2014/main" id="{65273B0F-D0D9-4FFD-A178-7193BC735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73" y="1324700"/>
            <a:ext cx="5685127" cy="319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33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F91E72E-C575-9A88-6615-3AEE869E4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SMD soldering</a:t>
            </a:r>
            <a:endParaRPr lang="nl-N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6629A4-C797-896A-BA99-E37576C11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1630"/>
            <a:ext cx="2762768" cy="3102994"/>
          </a:xfrm>
        </p:spPr>
        <p:txBody>
          <a:bodyPr>
            <a:normAutofit/>
          </a:bodyPr>
          <a:lstStyle/>
          <a:p>
            <a:r>
              <a:rPr lang="en-GB" sz="1800" dirty="0"/>
              <a:t>Extra flux can go a long way to help, it helps to prevent oxidation and help with flowing of the solder</a:t>
            </a:r>
          </a:p>
          <a:p>
            <a:r>
              <a:rPr lang="en-GB" sz="1800" dirty="0"/>
              <a:t>Good example of using too much solder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16823-BA46-B874-A55D-B44FF58DCF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10613" y="4746625"/>
            <a:ext cx="433387" cy="273050"/>
          </a:xfrm>
        </p:spPr>
        <p:txBody>
          <a:bodyPr/>
          <a:lstStyle/>
          <a:p>
            <a:fld id="{179DCACF-B7F2-4801-BB09-D686C8BB8357}" type="slidenum">
              <a:rPr lang="nl-NL" smtClean="0"/>
              <a:pPr/>
              <a:t>16</a:t>
            </a:fld>
            <a:endParaRPr lang="nl-NL" dirty="0"/>
          </a:p>
        </p:txBody>
      </p:sp>
      <p:pic>
        <p:nvPicPr>
          <p:cNvPr id="7" name="Picture 6" descr="A close up of a blue circuit board&#10;&#10;AI-generated content may be incorrect.">
            <a:extLst>
              <a:ext uri="{FF2B5EF4-FFF2-40B4-BE49-F238E27FC236}">
                <a16:creationId xmlns:a16="http://schemas.microsoft.com/office/drawing/2014/main" id="{8FCD6C3C-C85D-B820-D6EB-4384413D4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968" y="1419589"/>
            <a:ext cx="5616624" cy="3159351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940D9CB6-485D-C69C-D97E-50C8727DD77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668430" y="4746625"/>
            <a:ext cx="1079500" cy="273050"/>
          </a:xfrm>
        </p:spPr>
        <p:txBody>
          <a:bodyPr/>
          <a:lstStyle/>
          <a:p>
            <a:fld id="{500459DB-1C1E-4930-A0B7-E7CABB8EDDCD}" type="datetime1">
              <a:rPr lang="en-US" smtClean="0"/>
              <a:t>3/10/2026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4625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8F46CC-E7D7-4704-81C2-290FC0BDC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 small</a:t>
            </a:r>
            <a:endParaRPr lang="nl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9C297C-2FC7-3966-C180-40676D305E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Use tweezers to place the components. </a:t>
            </a:r>
          </a:p>
          <a:p>
            <a:r>
              <a:rPr lang="en-GB" sz="2400" dirty="0"/>
              <a:t>Start with large resistors and the small capacitors </a:t>
            </a:r>
          </a:p>
          <a:p>
            <a:r>
              <a:rPr lang="en-GB" sz="2400" dirty="0"/>
              <a:t>Then work on the </a:t>
            </a:r>
            <a:r>
              <a:rPr lang="en-GB" sz="2400" dirty="0" err="1"/>
              <a:t>ic’s</a:t>
            </a:r>
            <a:r>
              <a:rPr lang="en-GB" sz="2400" dirty="0"/>
              <a:t> and </a:t>
            </a:r>
            <a:r>
              <a:rPr lang="en-GB" sz="2400" dirty="0" err="1"/>
              <a:t>led’s</a:t>
            </a:r>
            <a:endParaRPr lang="en-GB" sz="2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BC82F16-8798-FCD6-CBA9-E8E45118BE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Save the tall and through hole components until last!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092E2-EACA-AE8D-8090-F11840F6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39DA41-D7ED-E9A2-8F68-8AF6D6A94F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750" y="4746625"/>
            <a:ext cx="1079500" cy="273050"/>
          </a:xfrm>
        </p:spPr>
        <p:txBody>
          <a:bodyPr/>
          <a:lstStyle/>
          <a:p>
            <a:fld id="{039B6A55-037B-4AB6-AB65-C543D1FC54EB}" type="datetime1">
              <a:rPr lang="en-US" smtClean="0"/>
              <a:t>3/10/2026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528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5BC4B-829D-DE0B-E413-0F289D3D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 bigger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DB2F7-1825-9A49-ACC0-3DBC8BF2E7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Use the techniques to solder the bigger components (mostly chips).</a:t>
            </a:r>
            <a:endParaRPr lang="nl-NL" dirty="0"/>
          </a:p>
          <a:p>
            <a:pPr lvl="1"/>
            <a:r>
              <a:rPr lang="nl-NL" dirty="0" err="1"/>
              <a:t>Think</a:t>
            </a:r>
            <a:r>
              <a:rPr lang="nl-NL" dirty="0"/>
              <a:t> smart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which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place</a:t>
            </a:r>
            <a:r>
              <a:rPr lang="nl-NL" dirty="0"/>
              <a:t> first.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C6721C-A348-505A-E698-7EFF8EB74E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b="1" dirty="0"/>
              <a:t>Picture of bigger components on PCB</a:t>
            </a:r>
            <a:endParaRPr lang="nl-NL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838B7-4124-4CC8-8ED2-6E50F2DCB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18</a:t>
            </a:fld>
            <a:endParaRPr lang="nl-NL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50A0B425-C50A-93D6-A4D6-4D1F01907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750" y="4746625"/>
            <a:ext cx="1079500" cy="273050"/>
          </a:xfrm>
        </p:spPr>
        <p:txBody>
          <a:bodyPr/>
          <a:lstStyle/>
          <a:p>
            <a:fld id="{9CB9E921-9B3D-4081-BC8D-D68EFE9293A7}" type="datetime1">
              <a:rPr lang="en-US" smtClean="0"/>
              <a:t>3/10/2026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2712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7CA71-AFF0-F482-F27E-20CFDB75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 through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22C78-11EB-7D7F-2682-BE63BC32FC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Finish with the through hole components.</a:t>
            </a:r>
          </a:p>
          <a:p>
            <a:pPr lvl="1"/>
            <a:r>
              <a:rPr lang="en-GB" dirty="0"/>
              <a:t>Watch out for the polarity of caps and LEDs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A0354E-1265-0644-A9E9-D7AAB61A02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Foto of through hole components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C3200-3781-D9FB-7656-EBC6D032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19</a:t>
            </a:fld>
            <a:endParaRPr lang="nl-NL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6F142A27-B28E-0E22-FEF8-86498B112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750" y="4746625"/>
            <a:ext cx="1079500" cy="273050"/>
          </a:xfrm>
        </p:spPr>
        <p:txBody>
          <a:bodyPr/>
          <a:lstStyle/>
          <a:p>
            <a:fld id="{776B359D-CDFD-480A-84E4-D3025A690BFE}" type="datetime1">
              <a:rPr lang="en-US" smtClean="0"/>
              <a:t>3/10/2026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2046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7580"/>
            <a:ext cx="4040188" cy="479822"/>
          </a:xfrm>
        </p:spPr>
        <p:txBody>
          <a:bodyPr/>
          <a:lstStyle/>
          <a:p>
            <a:r>
              <a:rPr lang="nl-NL" dirty="0" err="1"/>
              <a:t>Lecture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7401"/>
            <a:ext cx="4040188" cy="2603426"/>
          </a:xfrm>
        </p:spPr>
        <p:txBody>
          <a:bodyPr>
            <a:normAutofit/>
          </a:bodyPr>
          <a:lstStyle/>
          <a:p>
            <a:r>
              <a:rPr lang="en-US" dirty="0"/>
              <a:t>What is (SMD) soldering?</a:t>
            </a:r>
          </a:p>
          <a:p>
            <a:r>
              <a:rPr lang="en-US" dirty="0"/>
              <a:t>Electronic components</a:t>
            </a:r>
          </a:p>
          <a:p>
            <a:r>
              <a:rPr lang="en-US" dirty="0"/>
              <a:t>Soldering techniques</a:t>
            </a:r>
          </a:p>
          <a:p>
            <a:r>
              <a:rPr lang="en-US" dirty="0"/>
              <a:t>Principles of the kit</a:t>
            </a:r>
          </a:p>
          <a:p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347580"/>
            <a:ext cx="4041775" cy="479822"/>
          </a:xfrm>
        </p:spPr>
        <p:txBody>
          <a:bodyPr/>
          <a:lstStyle/>
          <a:p>
            <a:r>
              <a:rPr lang="nl-NL" dirty="0"/>
              <a:t>Practical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27401"/>
            <a:ext cx="4175444" cy="2963466"/>
          </a:xfrm>
        </p:spPr>
        <p:txBody>
          <a:bodyPr>
            <a:normAutofit/>
          </a:bodyPr>
          <a:lstStyle/>
          <a:p>
            <a:r>
              <a:rPr lang="en-US" dirty="0"/>
              <a:t>Soldering the components</a:t>
            </a:r>
          </a:p>
          <a:p>
            <a:r>
              <a:rPr lang="en-US" dirty="0"/>
              <a:t>Testing</a:t>
            </a:r>
          </a:p>
          <a:p>
            <a:r>
              <a:rPr lang="en-US" dirty="0"/>
              <a:t>Debugging</a:t>
            </a:r>
          </a:p>
          <a:p>
            <a:r>
              <a:rPr lang="en-US" dirty="0"/>
              <a:t>Testing</a:t>
            </a:r>
          </a:p>
          <a:p>
            <a:r>
              <a:rPr lang="en-US" dirty="0"/>
              <a:t>Etc.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50B6A-A5E6-4EF6-9CCC-52B8226D0436}" type="datetime1">
              <a:rPr lang="en-US" smtClean="0"/>
              <a:t>3/10/2026</a:t>
            </a:fld>
            <a:endParaRPr lang="nl-N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7666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Finding</a:t>
            </a:r>
            <a:r>
              <a:rPr lang="nl-NL" dirty="0"/>
              <a:t> </a:t>
            </a:r>
            <a:r>
              <a:rPr lang="nl-NL" dirty="0" err="1"/>
              <a:t>Errors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8201" y="3253384"/>
            <a:ext cx="7772400" cy="1125140"/>
          </a:xfrm>
        </p:spPr>
        <p:txBody>
          <a:bodyPr/>
          <a:lstStyle/>
          <a:p>
            <a:r>
              <a:rPr lang="nl-NL" dirty="0" err="1"/>
              <a:t>And</a:t>
            </a:r>
            <a:r>
              <a:rPr lang="nl-NL" dirty="0"/>
              <a:t> fixing </a:t>
            </a:r>
            <a:r>
              <a:rPr lang="nl-NL" dirty="0" err="1"/>
              <a:t>them</a:t>
            </a:r>
            <a:r>
              <a:rPr lang="nl-NL" dirty="0"/>
              <a:t>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20</a:t>
            </a:fld>
            <a:endParaRPr lang="nl-NL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A619C516-1F47-A32B-2762-BAC6EFE56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750" y="4746625"/>
            <a:ext cx="1079500" cy="273050"/>
          </a:xfrm>
        </p:spPr>
        <p:txBody>
          <a:bodyPr/>
          <a:lstStyle/>
          <a:p>
            <a:fld id="{9B8E2EF7-692E-45F7-B687-2C5394290CF9}" type="datetime1">
              <a:rPr lang="en-US" smtClean="0"/>
              <a:t>3/10/2026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2293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Finding</a:t>
            </a:r>
            <a:r>
              <a:rPr lang="nl-NL" dirty="0"/>
              <a:t> </a:t>
            </a:r>
            <a:r>
              <a:rPr lang="nl-NL" dirty="0" err="1"/>
              <a:t>errors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Visual inspection</a:t>
            </a:r>
          </a:p>
          <a:p>
            <a:pPr lvl="1"/>
            <a:r>
              <a:rPr lang="en-US" sz="2200" dirty="0"/>
              <a:t>Common errors:</a:t>
            </a:r>
          </a:p>
          <a:p>
            <a:pPr lvl="2"/>
            <a:r>
              <a:rPr lang="en-US" dirty="0"/>
              <a:t>Missing connections</a:t>
            </a:r>
          </a:p>
          <a:p>
            <a:pPr lvl="2"/>
            <a:r>
              <a:rPr lang="en-US" dirty="0"/>
              <a:t>Short circuits</a:t>
            </a:r>
          </a:p>
          <a:p>
            <a:pPr lvl="2"/>
            <a:r>
              <a:rPr lang="en-US" dirty="0"/>
              <a:t>Cold joints</a:t>
            </a:r>
          </a:p>
          <a:p>
            <a:pPr lvl="2"/>
            <a:r>
              <a:rPr lang="en-US" dirty="0"/>
              <a:t>Dry joints</a:t>
            </a:r>
          </a:p>
          <a:p>
            <a:pPr lvl="2"/>
            <a:r>
              <a:rPr lang="en-US" dirty="0"/>
              <a:t>Tombstoning </a:t>
            </a:r>
          </a:p>
        </p:txBody>
      </p:sp>
      <p:pic>
        <p:nvPicPr>
          <p:cNvPr id="2052" name="Picture 4" descr="enter image description here">
            <a:extLst>
              <a:ext uri="{FF2B5EF4-FFF2-40B4-BE49-F238E27FC236}">
                <a16:creationId xmlns:a16="http://schemas.microsoft.com/office/drawing/2014/main" id="{02477D7E-AC17-7BCB-41AE-B9DF24280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75200" r="53382" b="7725"/>
          <a:stretch>
            <a:fillRect/>
          </a:stretch>
        </p:blipFill>
        <p:spPr bwMode="auto">
          <a:xfrm>
            <a:off x="5652150" y="3482251"/>
            <a:ext cx="2694455" cy="126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726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CACF-B7F2-4801-BB09-D686C8BB8357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Fast and simple method to find faulty or missing connections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Visual </a:t>
            </a:r>
            <a:r>
              <a:rPr lang="nl-NL" dirty="0" err="1"/>
              <a:t>Inspection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nl-NL" dirty="0" err="1"/>
              <a:t>Clearly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finished</a:t>
            </a:r>
            <a:endParaRPr lang="nl-NL" dirty="0"/>
          </a:p>
        </p:txBody>
      </p:sp>
      <p:sp>
        <p:nvSpPr>
          <p:cNvPr id="9" name="Right Arrow 8"/>
          <p:cNvSpPr/>
          <p:nvPr/>
        </p:nvSpPr>
        <p:spPr>
          <a:xfrm flipV="1">
            <a:off x="3707904" y="1969397"/>
            <a:ext cx="576064" cy="386329"/>
          </a:xfrm>
          <a:prstGeom prst="rightArrow">
            <a:avLst/>
          </a:prstGeom>
          <a:solidFill>
            <a:srgbClr val="E4002B"/>
          </a:solidFill>
          <a:ln w="76200">
            <a:solidFill>
              <a:srgbClr val="E40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BB1D8-FB1F-8E87-E6CB-4C49A912A9A4}"/>
              </a:ext>
            </a:extLst>
          </p:cNvPr>
          <p:cNvSpPr txBox="1"/>
          <p:nvPr/>
        </p:nvSpPr>
        <p:spPr>
          <a:xfrm>
            <a:off x="5220090" y="1950515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Place picture of missing component</a:t>
            </a:r>
            <a:endParaRPr lang="nl-NL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8D42B119-6A9C-2F7E-8576-AB7A2476D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750" y="4746625"/>
            <a:ext cx="1079500" cy="273050"/>
          </a:xfrm>
        </p:spPr>
        <p:txBody>
          <a:bodyPr/>
          <a:lstStyle/>
          <a:p>
            <a:fld id="{30448CE3-A568-4AD2-839C-BE6CD62AF130}" type="datetime1">
              <a:rPr lang="en-US" smtClean="0"/>
              <a:t>3/10/2026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7508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CACF-B7F2-4801-BB09-D686C8BB8357}" type="slidenum">
              <a:rPr lang="nl-NL" smtClean="0"/>
              <a:pPr/>
              <a:t>23</a:t>
            </a:fld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539440" y="2787774"/>
            <a:ext cx="3024336" cy="1813026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Continuity</a:t>
            </a:r>
            <a:r>
              <a:rPr lang="nl-NL" dirty="0"/>
              <a:t> </a:t>
            </a:r>
            <a:r>
              <a:rPr lang="nl-NL" dirty="0" err="1"/>
              <a:t>measurement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4"/>
          </p:nvPr>
        </p:nvSpPr>
        <p:spPr>
          <a:xfrm>
            <a:off x="457200" y="1890000"/>
            <a:ext cx="3024336" cy="897774"/>
          </a:xfrm>
        </p:spPr>
        <p:txBody>
          <a:bodyPr>
            <a:normAutofit/>
          </a:bodyPr>
          <a:lstStyle/>
          <a:p>
            <a:r>
              <a:rPr lang="nl-NL" dirty="0"/>
              <a:t>Are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components</a:t>
            </a:r>
            <a:r>
              <a:rPr lang="nl-NL" dirty="0"/>
              <a:t> </a:t>
            </a:r>
            <a:r>
              <a:rPr lang="nl-NL" dirty="0" err="1"/>
              <a:t>connected</a:t>
            </a:r>
            <a:r>
              <a:rPr lang="nl-NL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783B62-7C7B-B156-5C9A-28A4114C60C2}"/>
              </a:ext>
            </a:extLst>
          </p:cNvPr>
          <p:cNvSpPr txBox="1"/>
          <p:nvPr/>
        </p:nvSpPr>
        <p:spPr>
          <a:xfrm>
            <a:off x="5220090" y="1950515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Place picture of </a:t>
            </a:r>
            <a:br>
              <a:rPr lang="en-GB" dirty="0"/>
            </a:br>
            <a:r>
              <a:rPr lang="en-GB" dirty="0"/>
              <a:t>bad soldered connection</a:t>
            </a:r>
            <a:endParaRPr lang="nl-NL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9CDAE20C-D2DE-0BEF-6B53-4344A12D8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750" y="4746625"/>
            <a:ext cx="1079500" cy="273050"/>
          </a:xfrm>
        </p:spPr>
        <p:txBody>
          <a:bodyPr/>
          <a:lstStyle/>
          <a:p>
            <a:fld id="{F334354A-2CAF-4151-9A30-E0EA1AF5BD23}" type="datetime1">
              <a:rPr lang="en-US" smtClean="0"/>
              <a:t>3/10/2026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3214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Fixing </a:t>
            </a:r>
            <a:r>
              <a:rPr lang="nl-NL" dirty="0" err="1"/>
              <a:t>errors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260" y="1504727"/>
            <a:ext cx="4040188" cy="479822"/>
          </a:xfrm>
        </p:spPr>
        <p:txBody>
          <a:bodyPr/>
          <a:lstStyle/>
          <a:p>
            <a:r>
              <a:rPr lang="nl-NL" dirty="0"/>
              <a:t>Flux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77088" y="1504727"/>
            <a:ext cx="4041775" cy="479822"/>
          </a:xfrm>
        </p:spPr>
        <p:txBody>
          <a:bodyPr/>
          <a:lstStyle/>
          <a:p>
            <a:r>
              <a:rPr lang="nl-NL" dirty="0" err="1"/>
              <a:t>Desoldering</a:t>
            </a:r>
            <a:r>
              <a:rPr lang="nl-NL" dirty="0"/>
              <a:t> </a:t>
            </a:r>
            <a:r>
              <a:rPr lang="nl-NL" dirty="0" err="1"/>
              <a:t>Wick</a:t>
            </a:r>
            <a:endParaRPr lang="nl-N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24</a:t>
            </a:fld>
            <a:endParaRPr lang="nl-NL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 cstate="print"/>
          <a:srcRect l="9894" t="5541" r="27659"/>
          <a:stretch/>
        </p:blipFill>
        <p:spPr bwMode="auto">
          <a:xfrm>
            <a:off x="5148080" y="2053552"/>
            <a:ext cx="2973576" cy="267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A298D8B-A72F-7D3A-3624-E44A68B9D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750" y="4746625"/>
            <a:ext cx="1079500" cy="273050"/>
          </a:xfrm>
        </p:spPr>
        <p:txBody>
          <a:bodyPr/>
          <a:lstStyle/>
          <a:p>
            <a:fld id="{45D1675F-787B-4AEB-9ED4-5BE1D0D1D748}" type="datetime1">
              <a:rPr lang="en-US" smtClean="0"/>
              <a:t>3/10/2026</a:t>
            </a:fld>
            <a:endParaRPr lang="nl-NL" dirty="0"/>
          </a:p>
        </p:txBody>
      </p:sp>
      <p:pic>
        <p:nvPicPr>
          <p:cNvPr id="3074" name="Picture 2" descr="Flux TS81 - TermoPasty">
            <a:extLst>
              <a:ext uri="{FF2B5EF4-FFF2-40B4-BE49-F238E27FC236}">
                <a16:creationId xmlns:a16="http://schemas.microsoft.com/office/drawing/2014/main" id="{5699F067-8774-96D8-4738-B94032B23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23399" r="26200" b="7999"/>
          <a:stretch>
            <a:fillRect/>
          </a:stretch>
        </p:blipFill>
        <p:spPr bwMode="auto">
          <a:xfrm>
            <a:off x="1547580" y="2139690"/>
            <a:ext cx="1548950" cy="223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730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40D8C-AFA9-77B9-A506-53E113A42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123478"/>
            <a:ext cx="5616624" cy="554215"/>
          </a:xfrm>
        </p:spPr>
        <p:txBody>
          <a:bodyPr/>
          <a:lstStyle/>
          <a:p>
            <a:r>
              <a:rPr lang="en-US" dirty="0"/>
              <a:t>Principals of the circuit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AADFFE-5CB0-8CC8-259C-2357141BC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7910-D149-483B-AF74-4DCE2B9980B9}" type="datetime1">
              <a:rPr lang="en-US" smtClean="0"/>
              <a:t>3/10/2026</a:t>
            </a:fld>
            <a:endParaRPr lang="nl-NL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46806F-64A9-D25F-014C-C96F13DAD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25</a:t>
            </a:fld>
            <a:endParaRPr lang="nl-N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0444F2-4B6B-DFB5-329C-D964CB9E97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4EF"/>
              </a:clrFrom>
              <a:clrTo>
                <a:srgbClr val="F5F4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1020" y="1137623"/>
            <a:ext cx="5651460" cy="357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86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81E91-B3BA-CD69-075C-C0DCFD13A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1CAF5-EDF8-969D-A6C2-FC13E7718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123478"/>
            <a:ext cx="5616624" cy="554215"/>
          </a:xfrm>
        </p:spPr>
        <p:txBody>
          <a:bodyPr/>
          <a:lstStyle/>
          <a:p>
            <a:r>
              <a:rPr lang="en-US" dirty="0"/>
              <a:t>Principals of the circuit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25C3BD-C783-E5D6-428C-4ED66069C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85683-FABF-4AFF-B578-6D15E9F1D75F}" type="datetime1">
              <a:rPr lang="en-US" smtClean="0"/>
              <a:t>3/10/2026</a:t>
            </a:fld>
            <a:endParaRPr lang="nl-NL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CD03DB-5795-DBD6-5FD8-1007830CD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26</a:t>
            </a:fld>
            <a:endParaRPr lang="nl-N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31E227-2BD6-301A-03F8-7DDD87FB1E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4EF"/>
              </a:clrFrom>
              <a:clrTo>
                <a:srgbClr val="F5F4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1020" y="1137623"/>
            <a:ext cx="5651460" cy="35798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45193E-4DCD-C9DF-F40E-A9CCECF55946}"/>
              </a:ext>
            </a:extLst>
          </p:cNvPr>
          <p:cNvSpPr txBox="1"/>
          <p:nvPr/>
        </p:nvSpPr>
        <p:spPr>
          <a:xfrm>
            <a:off x="1900977" y="1707630"/>
            <a:ext cx="108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BC0AD-1702-4CC4-DD69-ADD645A3978A}"/>
              </a:ext>
            </a:extLst>
          </p:cNvPr>
          <p:cNvSpPr txBox="1"/>
          <p:nvPr/>
        </p:nvSpPr>
        <p:spPr>
          <a:xfrm>
            <a:off x="2441052" y="3066539"/>
            <a:ext cx="108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18E3AE-8498-381F-62BF-31C21F8AF681}"/>
              </a:ext>
            </a:extLst>
          </p:cNvPr>
          <p:cNvSpPr txBox="1"/>
          <p:nvPr/>
        </p:nvSpPr>
        <p:spPr>
          <a:xfrm>
            <a:off x="4067930" y="4005877"/>
            <a:ext cx="108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Counter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A745A3-26B4-1C82-152E-46D1DAC337DB}"/>
              </a:ext>
            </a:extLst>
          </p:cNvPr>
          <p:cNvSpPr txBox="1"/>
          <p:nvPr/>
        </p:nvSpPr>
        <p:spPr>
          <a:xfrm>
            <a:off x="7212096" y="1684628"/>
            <a:ext cx="108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CDF047-4954-4252-3862-C5D29CA8E73A}"/>
              </a:ext>
            </a:extLst>
          </p:cNvPr>
          <p:cNvSpPr txBox="1"/>
          <p:nvPr/>
        </p:nvSpPr>
        <p:spPr>
          <a:xfrm>
            <a:off x="7956470" y="2693238"/>
            <a:ext cx="108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Demultiplexer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2001D9B-DE2A-7CFC-226D-7C7E9740C1D3}"/>
              </a:ext>
            </a:extLst>
          </p:cNvPr>
          <p:cNvCxnSpPr/>
          <p:nvPr/>
        </p:nvCxnSpPr>
        <p:spPr>
          <a:xfrm>
            <a:off x="2627730" y="1851650"/>
            <a:ext cx="720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68E276B-9BBF-62E5-F855-300B0BE473AF}"/>
              </a:ext>
            </a:extLst>
          </p:cNvPr>
          <p:cNvCxnSpPr>
            <a:cxnSpLocks/>
          </p:cNvCxnSpPr>
          <p:nvPr/>
        </p:nvCxnSpPr>
        <p:spPr>
          <a:xfrm flipV="1">
            <a:off x="3347830" y="2859790"/>
            <a:ext cx="1224170" cy="288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A1B20F-7A80-7BFA-3348-AEE7FF6E3C5E}"/>
              </a:ext>
            </a:extLst>
          </p:cNvPr>
          <p:cNvCxnSpPr>
            <a:cxnSpLocks/>
          </p:cNvCxnSpPr>
          <p:nvPr/>
        </p:nvCxnSpPr>
        <p:spPr>
          <a:xfrm flipV="1">
            <a:off x="4535995" y="3003810"/>
            <a:ext cx="1260175" cy="1008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122408-FEE7-51A9-4C31-68D92CA6926F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7020340" y="2053960"/>
            <a:ext cx="731831" cy="805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A75E183-1559-0B16-28A0-3EBFFEF567B7}"/>
              </a:ext>
            </a:extLst>
          </p:cNvPr>
          <p:cNvCxnSpPr>
            <a:cxnSpLocks/>
          </p:cNvCxnSpPr>
          <p:nvPr/>
        </p:nvCxnSpPr>
        <p:spPr>
          <a:xfrm flipH="1">
            <a:off x="7884460" y="3251205"/>
            <a:ext cx="579313" cy="256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F9CD45A-38EF-5D27-7AFF-5E3AA22C689D}"/>
              </a:ext>
            </a:extLst>
          </p:cNvPr>
          <p:cNvSpPr txBox="1"/>
          <p:nvPr/>
        </p:nvSpPr>
        <p:spPr>
          <a:xfrm>
            <a:off x="4932050" y="4376846"/>
            <a:ext cx="108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LEDs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6FBBADB-34DA-1E13-203D-DB1339FA0459}"/>
              </a:ext>
            </a:extLst>
          </p:cNvPr>
          <p:cNvCxnSpPr>
            <a:cxnSpLocks/>
          </p:cNvCxnSpPr>
          <p:nvPr/>
        </p:nvCxnSpPr>
        <p:spPr>
          <a:xfrm flipV="1">
            <a:off x="5706157" y="4299990"/>
            <a:ext cx="1008080" cy="261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080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23635-7F9A-258D-2F66-390362C0E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5FB0A-CE03-AC61-9722-62D97AFD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123478"/>
            <a:ext cx="5616624" cy="554215"/>
          </a:xfrm>
        </p:spPr>
        <p:txBody>
          <a:bodyPr/>
          <a:lstStyle/>
          <a:p>
            <a:r>
              <a:rPr lang="en-US" dirty="0"/>
              <a:t>Principals of the circuit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B2159D-06E9-DBBC-8C3F-550639C9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0E390-748C-465A-896E-773F5CC8B202}" type="datetime1">
              <a:rPr lang="en-US" smtClean="0"/>
              <a:t>3/10/2026</a:t>
            </a:fld>
            <a:endParaRPr lang="nl-NL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D2D097-2642-1048-1958-3D69585BF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27</a:t>
            </a:fld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53850D-A9E4-C2F3-FFFD-4157A6FF3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4" b="91744" l="10000" r="90000">
                        <a14:foregroundMark x1="61089" y1="91083" x2="65099" y2="917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620" y="972133"/>
            <a:ext cx="5400750" cy="40478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5627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Good</a:t>
            </a:r>
            <a:r>
              <a:rPr lang="nl-NL" dirty="0"/>
              <a:t> </a:t>
            </a:r>
            <a:r>
              <a:rPr lang="nl-NL" dirty="0" err="1"/>
              <a:t>luck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happy soldering!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584870" cy="1314450"/>
          </a:xfrm>
        </p:spPr>
        <p:txBody>
          <a:bodyPr>
            <a:normAutofit lnSpcReduction="10000"/>
          </a:bodyPr>
          <a:lstStyle/>
          <a:p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ask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MasterCLASS</a:t>
            </a:r>
            <a:r>
              <a:rPr lang="nl-NL" dirty="0"/>
              <a:t> members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example</a:t>
            </a:r>
            <a:r>
              <a:rPr lang="nl-NL" dirty="0"/>
              <a:t> on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solder</a:t>
            </a:r>
            <a:r>
              <a:rPr lang="nl-NL" dirty="0"/>
              <a:t> a </a:t>
            </a:r>
            <a:r>
              <a:rPr lang="nl-NL"/>
              <a:t>component. And all other questions </a:t>
            </a:r>
            <a:r>
              <a:rPr lang="nl-NL">
                <a:sym typeface="Wingdings" panose="05000000000000000000" pitchFamily="2" charset="2"/>
              </a:rPr>
              <a:t>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2788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is soldering?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04727"/>
            <a:ext cx="4258816" cy="479822"/>
          </a:xfrm>
        </p:spPr>
        <p:txBody>
          <a:bodyPr>
            <a:noAutofit/>
          </a:bodyPr>
          <a:lstStyle/>
          <a:p>
            <a:r>
              <a:rPr lang="nl-NL" dirty="0"/>
              <a:t>Through-hole (THT)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7" y="1984375"/>
            <a:ext cx="3601334" cy="26035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nl-NL" dirty="0"/>
              <a:t>Surface </a:t>
            </a:r>
            <a:r>
              <a:rPr lang="nl-NL" dirty="0" err="1"/>
              <a:t>mount</a:t>
            </a:r>
            <a:r>
              <a:rPr lang="nl-NL" dirty="0"/>
              <a:t> (SMD)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253" y="2105519"/>
            <a:ext cx="3773180" cy="2482355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B9945-B5E1-4F49-BF41-958248461F99}" type="datetime1">
              <a:rPr lang="en-US" smtClean="0"/>
              <a:t>3/10/2026</a:t>
            </a:fld>
            <a:endParaRPr lang="nl-N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9606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Electronic </a:t>
            </a:r>
            <a:r>
              <a:rPr lang="nl-NL" dirty="0" err="1"/>
              <a:t>Components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take </a:t>
            </a:r>
            <a:r>
              <a:rPr lang="nl-NL" dirty="0" err="1"/>
              <a:t>into</a:t>
            </a:r>
            <a:r>
              <a:rPr lang="nl-NL" dirty="0"/>
              <a:t> account?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5FCB-63B2-4940-A9F6-801F14E6AB62}" type="datetime1">
              <a:rPr lang="en-US" smtClean="0"/>
              <a:t>3/10/2026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0382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 result for resis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0" y="1563610"/>
            <a:ext cx="1433676" cy="110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76238"/>
            <a:ext cx="5616624" cy="554215"/>
          </a:xfrm>
        </p:spPr>
        <p:txBody>
          <a:bodyPr/>
          <a:lstStyle/>
          <a:p>
            <a:r>
              <a:rPr lang="nl-NL" dirty="0"/>
              <a:t>SMD </a:t>
            </a:r>
            <a:r>
              <a:rPr lang="nl-NL" dirty="0" err="1"/>
              <a:t>components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63C35-F8F9-187E-F292-DA77201A80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328" y="4746178"/>
            <a:ext cx="1080120" cy="273844"/>
          </a:xfrm>
        </p:spPr>
        <p:txBody>
          <a:bodyPr/>
          <a:lstStyle/>
          <a:p>
            <a:fld id="{A8DB54EC-447F-4928-A72A-572B61C99112}" type="datetime1">
              <a:rPr lang="en-US" smtClean="0"/>
              <a:t>3/10/2026</a:t>
            </a:fld>
            <a:endParaRPr lang="nl-NL" dirty="0"/>
          </a:p>
        </p:txBody>
      </p:sp>
      <p:pic>
        <p:nvPicPr>
          <p:cNvPr id="5" name="Picture 4" descr="A group of rectangular black and white rectangular objects&#10;&#10;AI-generated content may be incorrect.">
            <a:extLst>
              <a:ext uri="{FF2B5EF4-FFF2-40B4-BE49-F238E27FC236}">
                <a16:creationId xmlns:a16="http://schemas.microsoft.com/office/drawing/2014/main" id="{B405DD76-4382-072E-E4A2-C0FA694F6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10" y="1563610"/>
            <a:ext cx="1107515" cy="11075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1FAD1-8F1A-5B90-1B45-C7E034810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5</a:t>
            </a:fld>
            <a:endParaRPr lang="nl-NL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7258A9-4057-9A41-90F0-BAF19F967CE2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1907630" y="2117368"/>
            <a:ext cx="57608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7E81C2-2CB7-0408-963E-935E460D94D5}"/>
              </a:ext>
            </a:extLst>
          </p:cNvPr>
          <p:cNvGrpSpPr/>
          <p:nvPr/>
        </p:nvGrpSpPr>
        <p:grpSpPr>
          <a:xfrm>
            <a:off x="477769" y="3314241"/>
            <a:ext cx="1501871" cy="763861"/>
            <a:chOff x="-246447" y="1471952"/>
            <a:chExt cx="5377900" cy="2416381"/>
          </a:xfrm>
        </p:grpSpPr>
        <p:pic>
          <p:nvPicPr>
            <p:cNvPr id="13" name="Picture 6" descr="https://morlantech.com/hub/image/cache/catalog/Discrete/100nF50V-600x600.png">
              <a:extLst>
                <a:ext uri="{FF2B5EF4-FFF2-40B4-BE49-F238E27FC236}">
                  <a16:creationId xmlns:a16="http://schemas.microsoft.com/office/drawing/2014/main" id="{050CDAC4-8E16-4D2F-5EF7-951623214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9941">
              <a:off x="-246447" y="1497719"/>
              <a:ext cx="2364854" cy="2364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www.dedcomponentes.com.br/pub/media/catalog/product/cache/e4d64343b1bc593f1c5348fe05efa4a6/c/a/capacitor-eletrolitico-470uf-x-200v_ded_componentes.png">
              <a:extLst>
                <a:ext uri="{FF2B5EF4-FFF2-40B4-BE49-F238E27FC236}">
                  <a16:creationId xmlns:a16="http://schemas.microsoft.com/office/drawing/2014/main" id="{4436B292-8082-70C3-EEA5-8028E7B106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35526">
              <a:off x="1891093" y="1471952"/>
              <a:ext cx="3240360" cy="2416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4" descr="SMT Electrolytic Capacitor Solder Joint Criteria and Integrity Investigation">
            <a:extLst>
              <a:ext uri="{FF2B5EF4-FFF2-40B4-BE49-F238E27FC236}">
                <a16:creationId xmlns:a16="http://schemas.microsoft.com/office/drawing/2014/main" id="{2A6627C1-C430-810E-9FF2-67C424EED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50" y="3860108"/>
            <a:ext cx="941856" cy="65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antalum Solid SMD Capacitors - KYOCERA ...">
            <a:extLst>
              <a:ext uri="{FF2B5EF4-FFF2-40B4-BE49-F238E27FC236}">
                <a16:creationId xmlns:a16="http://schemas.microsoft.com/office/drawing/2014/main" id="{377B4006-2DC1-1812-ED53-5E606DAEB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379" y="3256488"/>
            <a:ext cx="885317" cy="67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B0A6B4-181D-79CC-A69C-2BE295F24EBA}"/>
              </a:ext>
            </a:extLst>
          </p:cNvPr>
          <p:cNvCxnSpPr>
            <a:cxnSpLocks/>
          </p:cNvCxnSpPr>
          <p:nvPr/>
        </p:nvCxnSpPr>
        <p:spPr>
          <a:xfrm>
            <a:off x="1829096" y="3719056"/>
            <a:ext cx="57608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>
            <a:extLst>
              <a:ext uri="{FF2B5EF4-FFF2-40B4-BE49-F238E27FC236}">
                <a16:creationId xmlns:a16="http://schemas.microsoft.com/office/drawing/2014/main" id="{55526F04-97A3-F611-6CF6-2C92AF6DB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6745" y="1733430"/>
            <a:ext cx="837216" cy="76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A close-up of a small white and yellow light bulb&#10;&#10;AI-generated content may be incorrect.">
            <a:extLst>
              <a:ext uri="{FF2B5EF4-FFF2-40B4-BE49-F238E27FC236}">
                <a16:creationId xmlns:a16="http://schemas.microsoft.com/office/drawing/2014/main" id="{7E832B17-DBBF-70F4-0AC3-420F3A51C2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371" b="94340" l="29551" r="70213">
                        <a14:foregroundMark x1="46099" y1="49686" x2="47045" y2="49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32" t="44651" r="24532"/>
          <a:stretch/>
        </p:blipFill>
        <p:spPr>
          <a:xfrm>
            <a:off x="7170772" y="1546304"/>
            <a:ext cx="1433676" cy="117116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AACF20D-9698-0017-7B72-494B1C473DB6}"/>
              </a:ext>
            </a:extLst>
          </p:cNvPr>
          <p:cNvCxnSpPr>
            <a:cxnSpLocks/>
          </p:cNvCxnSpPr>
          <p:nvPr/>
        </p:nvCxnSpPr>
        <p:spPr>
          <a:xfrm>
            <a:off x="6444260" y="2114656"/>
            <a:ext cx="57608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ow Does a Diode Work in a Circuit - Anito Circuits">
            <a:extLst>
              <a:ext uri="{FF2B5EF4-FFF2-40B4-BE49-F238E27FC236}">
                <a16:creationId xmlns:a16="http://schemas.microsoft.com/office/drawing/2014/main" id="{9274998A-6ADA-E2AC-0D96-68C39648A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3" r="24613"/>
          <a:stretch>
            <a:fillRect/>
          </a:stretch>
        </p:blipFill>
        <p:spPr bwMode="auto">
          <a:xfrm>
            <a:off x="5045124" y="3380067"/>
            <a:ext cx="1142366" cy="96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ode M7 - 1N4007 SMD - M7SMDDIODE">
            <a:extLst>
              <a:ext uri="{FF2B5EF4-FFF2-40B4-BE49-F238E27FC236}">
                <a16:creationId xmlns:a16="http://schemas.microsoft.com/office/drawing/2014/main" id="{AD5FC624-AC9D-B1D1-6835-6DE8888CE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914" y="3245983"/>
            <a:ext cx="1283392" cy="128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3BDCCF2-7AF1-4520-ACF1-5A116FA941F4}"/>
              </a:ext>
            </a:extLst>
          </p:cNvPr>
          <p:cNvCxnSpPr>
            <a:cxnSpLocks/>
          </p:cNvCxnSpPr>
          <p:nvPr/>
        </p:nvCxnSpPr>
        <p:spPr>
          <a:xfrm>
            <a:off x="6319278" y="3833143"/>
            <a:ext cx="57608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980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Capacitors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4" t="2377" r="3691" b="15219"/>
          <a:stretch/>
        </p:blipFill>
        <p:spPr>
          <a:xfrm>
            <a:off x="5580112" y="1475953"/>
            <a:ext cx="3475468" cy="267997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E0910-8F1B-C061-D570-394B56196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328" y="4746178"/>
            <a:ext cx="1080120" cy="273844"/>
          </a:xfrm>
        </p:spPr>
        <p:txBody>
          <a:bodyPr/>
          <a:lstStyle/>
          <a:p>
            <a:fld id="{0B412E5D-A61C-4573-BA44-46377BDADEC7}" type="datetime1">
              <a:rPr lang="en-US" smtClean="0"/>
              <a:t>3/10/2026</a:t>
            </a:fld>
            <a:endParaRPr lang="nl-N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FC6479-B193-0529-3AB2-2A2AEDD2E467}"/>
              </a:ext>
            </a:extLst>
          </p:cNvPr>
          <p:cNvGrpSpPr/>
          <p:nvPr/>
        </p:nvGrpSpPr>
        <p:grpSpPr>
          <a:xfrm>
            <a:off x="-246447" y="3723909"/>
            <a:ext cx="1866037" cy="1003219"/>
            <a:chOff x="-246447" y="1334073"/>
            <a:chExt cx="6588535" cy="3393056"/>
          </a:xfrm>
        </p:grpSpPr>
        <p:pic>
          <p:nvPicPr>
            <p:cNvPr id="1028" name="Picture 4" descr="SMT Electrolytic Capacitor Solder Joint Criteria and Integrity Investigation">
              <a:extLst>
                <a:ext uri="{FF2B5EF4-FFF2-40B4-BE49-F238E27FC236}">
                  <a16:creationId xmlns:a16="http://schemas.microsoft.com/office/drawing/2014/main" id="{36A33165-18B0-37D0-2BEE-F9684EFA5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590" y="2957339"/>
              <a:ext cx="2665064" cy="1769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Tantalum Solid SMD Capacitors - KYOCERA ...">
              <a:extLst>
                <a:ext uri="{FF2B5EF4-FFF2-40B4-BE49-F238E27FC236}">
                  <a16:creationId xmlns:a16="http://schemas.microsoft.com/office/drawing/2014/main" id="{17FD99AB-17B5-2FB5-37FB-6016F5CBDE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530" y="1458356"/>
              <a:ext cx="2505075" cy="1819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morlantech.com/hub/image/cache/catalog/Discrete/100nF50V-600x6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9941">
              <a:off x="-246447" y="1497719"/>
              <a:ext cx="2364854" cy="2364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www.dedcomponentes.com.br/pub/media/catalog/product/cache/e4d64343b1bc593f1c5348fe05efa4a6/c/a/capacitor-eletrolitico-470uf-x-200v_ded_componentes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35526">
              <a:off x="3101728" y="1334073"/>
              <a:ext cx="3240360" cy="2416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1D91A-5305-5157-4E19-81B1AC07B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0116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6590" y="2161756"/>
            <a:ext cx="5111750" cy="3102994"/>
          </a:xfrm>
        </p:spPr>
        <p:txBody>
          <a:bodyPr>
            <a:normAutofit/>
          </a:bodyPr>
          <a:lstStyle/>
          <a:p>
            <a:r>
              <a:rPr lang="nl-NL" sz="2200" b="1" dirty="0"/>
              <a:t>For </a:t>
            </a:r>
            <a:r>
              <a:rPr lang="nl-NL" sz="2200" b="1" dirty="0" err="1"/>
              <a:t>through</a:t>
            </a:r>
            <a:r>
              <a:rPr lang="nl-NL" sz="2200" b="1" dirty="0"/>
              <a:t> hole:</a:t>
            </a:r>
          </a:p>
          <a:p>
            <a:pPr lvl="1"/>
            <a:r>
              <a:rPr lang="nl-NL" sz="1800" dirty="0"/>
              <a:t>Long side </a:t>
            </a:r>
            <a:r>
              <a:rPr lang="nl-NL" sz="1800" dirty="0" err="1"/>
              <a:t>usually</a:t>
            </a:r>
            <a:r>
              <a:rPr lang="nl-NL" sz="1800" dirty="0"/>
              <a:t> ‘+’</a:t>
            </a:r>
          </a:p>
          <a:p>
            <a:pPr lvl="1"/>
            <a:r>
              <a:rPr lang="nl-NL" sz="1800" dirty="0"/>
              <a:t>White </a:t>
            </a:r>
            <a:r>
              <a:rPr lang="nl-NL" sz="1800" dirty="0" err="1"/>
              <a:t>stripe</a:t>
            </a:r>
            <a:r>
              <a:rPr lang="nl-NL" sz="1800" dirty="0"/>
              <a:t> </a:t>
            </a:r>
            <a:r>
              <a:rPr lang="nl-NL" sz="1800" dirty="0" err="1"/>
              <a:t>usually</a:t>
            </a:r>
            <a:r>
              <a:rPr lang="nl-NL" sz="1800" dirty="0"/>
              <a:t> ‘-’</a:t>
            </a:r>
          </a:p>
          <a:p>
            <a:r>
              <a:rPr lang="nl-NL" sz="2200" b="1" dirty="0"/>
              <a:t>For SMD Look on </a:t>
            </a:r>
            <a:r>
              <a:rPr lang="nl-NL" sz="2200" b="1" dirty="0" err="1"/>
              <a:t>the</a:t>
            </a:r>
            <a:r>
              <a:rPr lang="nl-NL" sz="2200" b="1" dirty="0"/>
              <a:t> PCB</a:t>
            </a:r>
          </a:p>
          <a:p>
            <a:pPr lvl="1"/>
            <a:r>
              <a:rPr lang="nl-NL" sz="1800" dirty="0" err="1"/>
              <a:t>Usually</a:t>
            </a:r>
            <a:r>
              <a:rPr lang="nl-NL" sz="1800" dirty="0"/>
              <a:t> </a:t>
            </a:r>
            <a:r>
              <a:rPr lang="nl-NL" sz="1800" dirty="0" err="1"/>
              <a:t>says</a:t>
            </a:r>
            <a:r>
              <a:rPr lang="nl-NL" sz="1800" dirty="0"/>
              <a:t> on </a:t>
            </a:r>
            <a:r>
              <a:rPr lang="nl-NL" sz="1800" dirty="0" err="1"/>
              <a:t>the</a:t>
            </a:r>
            <a:r>
              <a:rPr lang="nl-NL" sz="1800" dirty="0"/>
              <a:t> PCB</a:t>
            </a:r>
          </a:p>
          <a:p>
            <a:pPr lvl="1"/>
            <a:r>
              <a:rPr lang="nl-NL" sz="1800" dirty="0"/>
              <a:t>Look </a:t>
            </a:r>
            <a:r>
              <a:rPr lang="nl-NL" sz="1800" dirty="0" err="1"/>
              <a:t>for</a:t>
            </a:r>
            <a:r>
              <a:rPr lang="nl-NL" sz="1800" dirty="0"/>
              <a:t> </a:t>
            </a:r>
            <a:r>
              <a:rPr lang="nl-NL" sz="1800" dirty="0" err="1"/>
              <a:t>indents</a:t>
            </a:r>
            <a:r>
              <a:rPr lang="nl-NL" sz="1800" dirty="0"/>
              <a:t> or </a:t>
            </a:r>
            <a:r>
              <a:rPr lang="nl-NL" sz="1800" dirty="0" err="1"/>
              <a:t>marks</a:t>
            </a:r>
            <a:r>
              <a:rPr lang="nl-NL" sz="1800" dirty="0"/>
              <a:t> on </a:t>
            </a:r>
            <a:r>
              <a:rPr lang="nl-NL" sz="1800" dirty="0" err="1"/>
              <a:t>the</a:t>
            </a:r>
            <a:r>
              <a:rPr lang="nl-NL" sz="1800" dirty="0"/>
              <a:t> </a:t>
            </a:r>
            <a:r>
              <a:rPr lang="nl-NL" sz="1800" dirty="0" err="1"/>
              <a:t>components</a:t>
            </a:r>
            <a:endParaRPr lang="nl-NL" sz="1800" dirty="0"/>
          </a:p>
          <a:p>
            <a:endParaRPr lang="nl-NL" sz="22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92E59-5365-494B-B84F-DC1C702E4B43}" type="datetime1">
              <a:rPr lang="en-US" smtClean="0"/>
              <a:t>3/10/2026</a:t>
            </a:fld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CACF-B7F2-4801-BB09-D686C8BB8357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Polarized</a:t>
            </a:r>
            <a:r>
              <a:rPr lang="nl-NL" dirty="0"/>
              <a:t> </a:t>
            </a:r>
            <a:r>
              <a:rPr lang="nl-NL" dirty="0" err="1"/>
              <a:t>Components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4"/>
          </p:nvPr>
        </p:nvSpPr>
        <p:spPr>
          <a:xfrm>
            <a:off x="439549" y="967997"/>
            <a:ext cx="3629533" cy="1231588"/>
          </a:xfrm>
        </p:spPr>
        <p:txBody>
          <a:bodyPr>
            <a:noAutofit/>
          </a:bodyPr>
          <a:lstStyle/>
          <a:p>
            <a:r>
              <a:rPr lang="nl-NL" dirty="0" err="1"/>
              <a:t>Only</a:t>
            </a:r>
            <a:r>
              <a:rPr lang="nl-NL" dirty="0"/>
              <a:t> </a:t>
            </a:r>
            <a:r>
              <a:rPr lang="nl-NL" dirty="0" err="1"/>
              <a:t>possible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connect</a:t>
            </a:r>
            <a:r>
              <a:rPr lang="nl-NL" dirty="0"/>
              <a:t> in 1 </a:t>
            </a:r>
            <a:r>
              <a:rPr lang="nl-NL" dirty="0" err="1"/>
              <a:t>direction</a:t>
            </a:r>
            <a:endParaRPr lang="nl-NL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861"/>
          <a:stretch/>
        </p:blipFill>
        <p:spPr bwMode="auto">
          <a:xfrm rot="16200000">
            <a:off x="6672339" y="1575987"/>
            <a:ext cx="2815612" cy="168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1632" y="2543914"/>
            <a:ext cx="2362776" cy="216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7907861" y="4272106"/>
            <a:ext cx="408555" cy="3879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nl-NL" sz="2000" dirty="0"/>
              <a:t>+</a:t>
            </a: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7403805" y="4488130"/>
            <a:ext cx="408555" cy="3879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nl-NL" sz="2000" dirty="0"/>
              <a:t>-</a:t>
            </a: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8028384" y="1967786"/>
            <a:ext cx="408555" cy="3879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nl-NL" sz="2000" dirty="0"/>
              <a:t>+</a:t>
            </a:r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8051877" y="2903890"/>
            <a:ext cx="408555" cy="3879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nl-NL" sz="2000" dirty="0"/>
              <a:t>-</a:t>
            </a:r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5891530" y="1203554"/>
            <a:ext cx="408555" cy="3879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nl-NL" sz="2000" dirty="0"/>
          </a:p>
        </p:txBody>
      </p:sp>
      <p:pic>
        <p:nvPicPr>
          <p:cNvPr id="18" name="Picture 17" descr="A close-up of a small white and yellow light bulb&#10;&#10;AI-generated content may be incorrect.">
            <a:extLst>
              <a:ext uri="{FF2B5EF4-FFF2-40B4-BE49-F238E27FC236}">
                <a16:creationId xmlns:a16="http://schemas.microsoft.com/office/drawing/2014/main" id="{3C7A9080-C299-92B0-B0ED-728B6D3B0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371" b="94340" l="29551" r="70213">
                        <a14:foregroundMark x1="46099" y1="49686" x2="47045" y2="49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32" t="44651" r="24532"/>
          <a:stretch/>
        </p:blipFill>
        <p:spPr>
          <a:xfrm>
            <a:off x="3802468" y="914562"/>
            <a:ext cx="2736380" cy="2235330"/>
          </a:xfrm>
          <a:prstGeom prst="rect">
            <a:avLst/>
          </a:prstGeom>
        </p:spPr>
      </p:pic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EAA9061A-A519-C7AA-29E5-90A4C0274EE6}"/>
              </a:ext>
            </a:extLst>
          </p:cNvPr>
          <p:cNvSpPr txBox="1">
            <a:spLocks/>
          </p:cNvSpPr>
          <p:nvPr/>
        </p:nvSpPr>
        <p:spPr>
          <a:xfrm>
            <a:off x="5549718" y="2378844"/>
            <a:ext cx="375067" cy="50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nl-NL" sz="2400" b="1" dirty="0"/>
              <a:t>-</a:t>
            </a:r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2151AAA0-A5F3-912A-6803-07E4642BC9A2}"/>
              </a:ext>
            </a:extLst>
          </p:cNvPr>
          <p:cNvSpPr txBox="1">
            <a:spLocks/>
          </p:cNvSpPr>
          <p:nvPr/>
        </p:nvSpPr>
        <p:spPr>
          <a:xfrm>
            <a:off x="4078032" y="919010"/>
            <a:ext cx="375067" cy="504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nl-NL" sz="2400" b="1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01754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Help </a:t>
            </a:r>
            <a:r>
              <a:rPr lang="nl-NL" dirty="0" err="1"/>
              <a:t>it</a:t>
            </a:r>
            <a:r>
              <a:rPr lang="nl-NL" dirty="0"/>
              <a:t> has more </a:t>
            </a:r>
            <a:r>
              <a:rPr lang="nl-NL" dirty="0" err="1"/>
              <a:t>pins</a:t>
            </a:r>
            <a:r>
              <a:rPr lang="nl-NL" dirty="0"/>
              <a:t>!?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353F0E38-65CC-4EBF-1870-EE492F28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328" y="4746178"/>
            <a:ext cx="1080120" cy="273844"/>
          </a:xfrm>
        </p:spPr>
        <p:txBody>
          <a:bodyPr/>
          <a:lstStyle/>
          <a:p>
            <a:fld id="{844CFA29-A9CE-4779-BCE4-1C395020908E}" type="datetime1">
              <a:rPr lang="en-US" smtClean="0"/>
              <a:t>3/10/2026</a:t>
            </a:fld>
            <a:endParaRPr lang="nl-NL" dirty="0"/>
          </a:p>
        </p:txBody>
      </p:sp>
      <p:pic>
        <p:nvPicPr>
          <p:cNvPr id="7" name="Picture 6" descr="A group of electronic components&#10;&#10;AI-generated content may be incorrect.">
            <a:extLst>
              <a:ext uri="{FF2B5EF4-FFF2-40B4-BE49-F238E27FC236}">
                <a16:creationId xmlns:a16="http://schemas.microsoft.com/office/drawing/2014/main" id="{40A7091B-2136-06DD-C2CD-F1D61C9D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8"/>
          <a:stretch/>
        </p:blipFill>
        <p:spPr>
          <a:xfrm>
            <a:off x="3203810" y="1563610"/>
            <a:ext cx="5837816" cy="2615273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FE89C59-5D86-38CA-5D85-DC55B08F241F}"/>
              </a:ext>
            </a:extLst>
          </p:cNvPr>
          <p:cNvSpPr txBox="1">
            <a:spLocks/>
          </p:cNvSpPr>
          <p:nvPr/>
        </p:nvSpPr>
        <p:spPr>
          <a:xfrm>
            <a:off x="0" y="1764719"/>
            <a:ext cx="5111750" cy="310299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4002B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4002B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4002B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4002B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nl-NL" sz="2200" b="1" dirty="0" err="1"/>
              <a:t>Orientation</a:t>
            </a:r>
            <a:endParaRPr lang="nl-NL" sz="2200" b="1" dirty="0"/>
          </a:p>
          <a:p>
            <a:pPr lvl="1" fontAlgn="auto">
              <a:spcAft>
                <a:spcPts val="0"/>
              </a:spcAft>
            </a:pPr>
            <a:r>
              <a:rPr lang="nl-NL" sz="1800" dirty="0" err="1"/>
              <a:t>Almost</a:t>
            </a:r>
            <a:r>
              <a:rPr lang="nl-NL" sz="1800" dirty="0"/>
              <a:t> </a:t>
            </a:r>
            <a:r>
              <a:rPr lang="nl-NL" sz="1800" dirty="0" err="1"/>
              <a:t>always</a:t>
            </a:r>
            <a:r>
              <a:rPr lang="nl-NL" sz="1800" dirty="0"/>
              <a:t> a </a:t>
            </a:r>
            <a:r>
              <a:rPr lang="nl-NL" sz="1800" dirty="0" err="1"/>
              <a:t>indent</a:t>
            </a:r>
            <a:endParaRPr lang="nl-NL" sz="1800" dirty="0"/>
          </a:p>
          <a:p>
            <a:pPr lvl="1" fontAlgn="auto">
              <a:spcAft>
                <a:spcPts val="0"/>
              </a:spcAft>
            </a:pPr>
            <a:r>
              <a:rPr lang="nl-NL" sz="1800" dirty="0"/>
              <a:t>Dot on </a:t>
            </a:r>
            <a:r>
              <a:rPr lang="nl-NL" sz="1800" dirty="0" err="1"/>
              <a:t>the</a:t>
            </a:r>
            <a:r>
              <a:rPr lang="nl-NL" sz="1800" dirty="0"/>
              <a:t> </a:t>
            </a:r>
            <a:r>
              <a:rPr lang="nl-NL" sz="1800" dirty="0" err="1"/>
              <a:t>silkscreen</a:t>
            </a:r>
            <a:endParaRPr lang="nl-NL" sz="1800" dirty="0"/>
          </a:p>
          <a:p>
            <a:pPr fontAlgn="auto">
              <a:spcAft>
                <a:spcPts val="0"/>
              </a:spcAft>
            </a:pPr>
            <a:endParaRPr lang="nl-NL" sz="2200" b="1" dirty="0"/>
          </a:p>
        </p:txBody>
      </p:sp>
    </p:spTree>
    <p:extLst>
      <p:ext uri="{BB962C8B-B14F-4D97-AF65-F5344CB8AC3E}">
        <p14:creationId xmlns:p14="http://schemas.microsoft.com/office/powerpoint/2010/main" val="3336829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03957" y="2349156"/>
            <a:ext cx="5111750" cy="3102994"/>
          </a:xfrm>
        </p:spPr>
        <p:txBody>
          <a:bodyPr>
            <a:normAutofit/>
          </a:bodyPr>
          <a:lstStyle/>
          <a:p>
            <a:r>
              <a:rPr lang="en-US" sz="2200" dirty="0"/>
              <a:t>Maximum ratings</a:t>
            </a:r>
          </a:p>
          <a:p>
            <a:r>
              <a:rPr lang="en-US" sz="2200" dirty="0"/>
              <a:t>Common applications</a:t>
            </a:r>
          </a:p>
          <a:p>
            <a:r>
              <a:rPr lang="en-US" sz="2200" dirty="0"/>
              <a:t>Electrical characteristics</a:t>
            </a:r>
          </a:p>
          <a:p>
            <a:r>
              <a:rPr lang="en-US" sz="2200" dirty="0"/>
              <a:t>Pin layout(!)</a:t>
            </a:r>
          </a:p>
          <a:p>
            <a:r>
              <a:rPr lang="en-US" sz="2200" dirty="0"/>
              <a:t>Look for the indent on the package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7B8E0-C8DB-40C9-9830-533DAE624CF7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Reading Datasheets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4"/>
          </p:nvPr>
        </p:nvSpPr>
        <p:spPr>
          <a:xfrm>
            <a:off x="457200" y="1890000"/>
            <a:ext cx="3610730" cy="479822"/>
          </a:xfrm>
        </p:spPr>
        <p:txBody>
          <a:bodyPr>
            <a:noAutofit/>
          </a:bodyPr>
          <a:lstStyle/>
          <a:p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find</a:t>
            </a:r>
            <a:r>
              <a:rPr lang="nl-NL" dirty="0"/>
              <a:t>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588"/>
          <a:stretch/>
        </p:blipFill>
        <p:spPr bwMode="auto">
          <a:xfrm>
            <a:off x="5441916" y="1037836"/>
            <a:ext cx="3347863" cy="3702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93DE7EB2-B234-ABA9-1A3D-8885DE04A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4328" y="4746178"/>
            <a:ext cx="1080120" cy="273844"/>
          </a:xfrm>
        </p:spPr>
        <p:txBody>
          <a:bodyPr/>
          <a:lstStyle/>
          <a:p>
            <a:fld id="{6C0D83B3-9120-48F3-84D8-0E2FE9B52787}" type="datetime1">
              <a:rPr lang="en-US" smtClean="0"/>
              <a:t>3/10/2026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7333833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">
  <a:themeElements>
    <a:clrScheme name="Scintill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0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548DD4"/>
      </a:folHlink>
    </a:clrScheme>
    <a:fontScheme name="Scintilla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Scintilla 16_9</Template>
  <TotalTime>501</TotalTime>
  <Words>508</Words>
  <Application>Microsoft Office PowerPoint</Application>
  <PresentationFormat>On-screen Show (16:9)</PresentationFormat>
  <Paragraphs>164</Paragraphs>
  <Slides>28</Slides>
  <Notes>2</Notes>
  <HiddenSlides>10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Segoe UI</vt:lpstr>
      <vt:lpstr>Segoe UI Semibold</vt:lpstr>
      <vt:lpstr>Wingdings</vt:lpstr>
      <vt:lpstr>Presentation</vt:lpstr>
      <vt:lpstr>Scintilla SMD Soldering Course</vt:lpstr>
      <vt:lpstr>Planning</vt:lpstr>
      <vt:lpstr>What is soldering?</vt:lpstr>
      <vt:lpstr>Electronic Components</vt:lpstr>
      <vt:lpstr>SMD components</vt:lpstr>
      <vt:lpstr>Capacitors</vt:lpstr>
      <vt:lpstr>Polarized Components</vt:lpstr>
      <vt:lpstr>Help it has more pins!?</vt:lpstr>
      <vt:lpstr>Reading Datasheets</vt:lpstr>
      <vt:lpstr>Soldering techniques</vt:lpstr>
      <vt:lpstr>Materials</vt:lpstr>
      <vt:lpstr>How to do it correctly</vt:lpstr>
      <vt:lpstr>Correct Joint (THT)</vt:lpstr>
      <vt:lpstr>SMD soldering</vt:lpstr>
      <vt:lpstr>QFP chip</vt:lpstr>
      <vt:lpstr>SMD soldering</vt:lpstr>
      <vt:lpstr>Start small</vt:lpstr>
      <vt:lpstr>Go bigger</vt:lpstr>
      <vt:lpstr>Go through</vt:lpstr>
      <vt:lpstr>Finding Errors</vt:lpstr>
      <vt:lpstr>Finding errors</vt:lpstr>
      <vt:lpstr>Visual Inspection</vt:lpstr>
      <vt:lpstr>Continuity measurement</vt:lpstr>
      <vt:lpstr>Fixing errors</vt:lpstr>
      <vt:lpstr>Principals of the circuit</vt:lpstr>
      <vt:lpstr>Principals of the circuit</vt:lpstr>
      <vt:lpstr>Principals of the circuit</vt:lpstr>
      <vt:lpstr>Good luck and happy soldering!</vt:lpstr>
    </vt:vector>
  </TitlesOfParts>
  <Company>E.T.S.V. Scintilla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Matthijs van Minnen</dc:creator>
  <cp:lastModifiedBy>Goedhart, D. (Dennis, Student B-EE)</cp:lastModifiedBy>
  <cp:revision>55</cp:revision>
  <dcterms:created xsi:type="dcterms:W3CDTF">2019-09-12T13:47:05Z</dcterms:created>
  <dcterms:modified xsi:type="dcterms:W3CDTF">2026-03-10T10:53:14Z</dcterms:modified>
</cp:coreProperties>
</file>