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4"/>
  </p:notesMasterIdLst>
  <p:handoutMasterIdLst>
    <p:handoutMasterId r:id="rId45"/>
  </p:handoutMasterIdLst>
  <p:sldIdLst>
    <p:sldId id="286" r:id="rId2"/>
    <p:sldId id="288" r:id="rId3"/>
    <p:sldId id="287" r:id="rId4"/>
    <p:sldId id="333" r:id="rId5"/>
    <p:sldId id="334" r:id="rId6"/>
    <p:sldId id="335" r:id="rId7"/>
    <p:sldId id="289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2" r:id="rId19"/>
    <p:sldId id="307" r:id="rId20"/>
    <p:sldId id="304" r:id="rId21"/>
    <p:sldId id="306" r:id="rId22"/>
    <p:sldId id="338" r:id="rId23"/>
    <p:sldId id="308" r:id="rId24"/>
    <p:sldId id="309" r:id="rId25"/>
    <p:sldId id="336" r:id="rId26"/>
    <p:sldId id="337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1" r:id="rId38"/>
    <p:sldId id="322" r:id="rId39"/>
    <p:sldId id="330" r:id="rId40"/>
    <p:sldId id="339" r:id="rId41"/>
    <p:sldId id="332" r:id="rId42"/>
    <p:sldId id="331" r:id="rId4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2" autoAdjust="0"/>
    <p:restoredTop sz="90354" autoAdjust="0"/>
  </p:normalViewPr>
  <p:slideViewPr>
    <p:cSldViewPr>
      <p:cViewPr varScale="1">
        <p:scale>
          <a:sx n="105" d="100"/>
          <a:sy n="105" d="100"/>
        </p:scale>
        <p:origin x="-21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43C30-77AE-4F10-AD0D-480CD7C564FC}" type="datetimeFigureOut">
              <a:rPr lang="nl-NL" smtClean="0"/>
              <a:pPr/>
              <a:t>15-10-2018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1D169-D8A9-4392-B57A-43343C04D09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89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85F2D-E444-482B-8EEA-C4A46A41632D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35CA2-66AB-4405-A880-73012E6E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Namen wijzigen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7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8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5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266701"/>
            <a:ext cx="12607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r>
              <a:rPr lang="nl-NL" dirty="0" smtClean="0"/>
              <a:t>/23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Wissel-ALV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Wissel-ALV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r>
              <a:rPr lang="nl-NL" smtClean="0"/>
              <a:t>/23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Wissel-ALV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r>
              <a:rPr lang="nl-NL" smtClean="0"/>
              <a:t>/23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6266701"/>
            <a:ext cx="111668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Wissel-ALV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r>
              <a:rPr lang="nl-NL" dirty="0" smtClean="0"/>
              <a:t>/23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Wissel-ALV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r>
              <a:rPr lang="nl-NL" dirty="0" smtClean="0"/>
              <a:t>/23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Wissel-ALV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r>
              <a:rPr lang="nl-NL" dirty="0" smtClean="0"/>
              <a:t>/23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Wissel-ALV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r>
              <a:rPr lang="nl-NL" smtClean="0"/>
              <a:t>/23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Wissel-ALV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r>
              <a:rPr lang="nl-NL" smtClean="0"/>
              <a:t>/23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Wissel-ALV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r>
              <a:rPr lang="nl-NL" smtClean="0"/>
              <a:t>/23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Wissel-ALV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r>
              <a:rPr lang="nl-NL" smtClean="0"/>
              <a:t>/23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Wissel-ALV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r>
              <a:rPr lang="nl-NL" smtClean="0"/>
              <a:t>/23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98"/>
            <a:ext cx="9144000" cy="61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8802"/>
            <a:ext cx="8229600" cy="4197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0272" y="6266701"/>
            <a:ext cx="828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20"/>
            <a:ext cx="2895600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Wissel-ALV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6266701"/>
            <a:ext cx="757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B8E0-C8DB-40C9-9830-533DAE624CF7}" type="slidenum">
              <a:rPr lang="nl-NL" smtClean="0"/>
              <a:pPr/>
              <a:t>‹#›</a:t>
            </a:fld>
            <a:r>
              <a:rPr lang="nl-NL" dirty="0" smtClean="0"/>
              <a:t>/23</a:t>
            </a:r>
            <a:endParaRPr lang="nl-N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15616" y="1052736"/>
            <a:ext cx="69127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15616" y="6237312"/>
            <a:ext cx="69127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64"/>
            <a:ext cx="9144000" cy="10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98"/>
            <a:ext cx="9144000" cy="61240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115616" y="1052736"/>
            <a:ext cx="69127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15616" y="6237312"/>
            <a:ext cx="69127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64"/>
            <a:ext cx="9144000" cy="10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63634"/>
            <a:ext cx="8229600" cy="1277334"/>
          </a:xfrm>
        </p:spPr>
        <p:txBody>
          <a:bodyPr>
            <a:normAutofit/>
          </a:bodyPr>
          <a:lstStyle/>
          <a:p>
            <a:r>
              <a:rPr lang="en-US" dirty="0" smtClean="0"/>
              <a:t>Scintilla Soldering Course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596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+mj-lt"/>
              </a:rPr>
              <a:t>1</a:t>
            </a:r>
            <a:r>
              <a:rPr lang="nl-NL" sz="2400" dirty="0" smtClean="0">
                <a:latin typeface="+mj-lt"/>
              </a:rPr>
              <a:t>5 &amp; 16 </a:t>
            </a:r>
            <a:r>
              <a:rPr lang="nl-NL" sz="2400" dirty="0" err="1" smtClean="0">
                <a:latin typeface="+mj-lt"/>
              </a:rPr>
              <a:t>October</a:t>
            </a:r>
            <a:r>
              <a:rPr lang="nl-NL" sz="2400" dirty="0" smtClean="0">
                <a:latin typeface="+mj-lt"/>
              </a:rPr>
              <a:t> 2018</a:t>
            </a:r>
            <a:endParaRPr lang="nl-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02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Datasheets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Maximum ratings</a:t>
            </a:r>
          </a:p>
          <a:p>
            <a:r>
              <a:rPr lang="en-US" sz="2400" dirty="0" smtClean="0"/>
              <a:t>Common applications</a:t>
            </a:r>
          </a:p>
          <a:p>
            <a:r>
              <a:rPr lang="en-US" sz="2400" dirty="0" smtClean="0"/>
              <a:t>Electrical characteristics</a:t>
            </a:r>
          </a:p>
          <a:p>
            <a:r>
              <a:rPr lang="en-US" sz="2400" dirty="0" smtClean="0"/>
              <a:t>Pin layout</a:t>
            </a:r>
            <a:endParaRPr lang="nl-NL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851919" cy="441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96336" y="2420888"/>
            <a:ext cx="1080120" cy="93610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70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Datasheets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09437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980728"/>
            <a:ext cx="1296144" cy="17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660232" y="1628800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nl-NL" sz="2800" dirty="0"/>
          </a:p>
        </p:txBody>
      </p:sp>
      <p:sp>
        <p:nvSpPr>
          <p:cNvPr id="17" name="Tekstvak 16"/>
          <p:cNvSpPr txBox="1"/>
          <p:nvPr/>
        </p:nvSpPr>
        <p:spPr>
          <a:xfrm>
            <a:off x="8172400" y="908720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nl-NL" sz="2800" dirty="0"/>
          </a:p>
        </p:txBody>
      </p:sp>
      <p:sp>
        <p:nvSpPr>
          <p:cNvPr id="19" name="Tekstvak 18"/>
          <p:cNvSpPr txBox="1"/>
          <p:nvPr/>
        </p:nvSpPr>
        <p:spPr>
          <a:xfrm>
            <a:off x="8172400" y="2420888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endParaRPr lang="nl-NL" sz="28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1386" y="2152020"/>
            <a:ext cx="5509694" cy="400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3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Datasheets</a:t>
            </a:r>
            <a:endParaRPr lang="nl-N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20302"/>
            <a:ext cx="5976665" cy="30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5150067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780928"/>
            <a:ext cx="4077072" cy="407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5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 Sockets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00200"/>
            <a:ext cx="396044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Easy to replace components</a:t>
            </a:r>
          </a:p>
          <a:p>
            <a:r>
              <a:rPr lang="en-US" sz="2800" dirty="0" smtClean="0"/>
              <a:t>Prevent overheating during soldering.</a:t>
            </a:r>
            <a:endParaRPr lang="nl-NL" sz="2800" dirty="0"/>
          </a:p>
        </p:txBody>
      </p:sp>
      <p:pic>
        <p:nvPicPr>
          <p:cNvPr id="23554" name="Picture 2" descr="http://www.ictradenet.com/models_pic/AR08-HZL%5E07-TT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4772794" cy="4772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92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 your circuit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Lines or points for common connections</a:t>
            </a:r>
          </a:p>
          <a:p>
            <a:r>
              <a:rPr lang="en-US" dirty="0" smtClean="0"/>
              <a:t>Try to fit your layout on your print</a:t>
            </a:r>
            <a:endParaRPr lang="nl-N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89195"/>
            <a:ext cx="4355976" cy="376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03089"/>
            <a:ext cx="4788024" cy="375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12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Soldering Techniques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Sorts of tin</a:t>
            </a:r>
          </a:p>
          <a:p>
            <a:r>
              <a:rPr lang="en-US" dirty="0" smtClean="0"/>
              <a:t>Trough-hole print</a:t>
            </a:r>
          </a:p>
          <a:p>
            <a:r>
              <a:rPr lang="en-US" dirty="0" smtClean="0"/>
              <a:t>Interconnections</a:t>
            </a:r>
          </a:p>
          <a:p>
            <a:r>
              <a:rPr lang="en-US" dirty="0" smtClean="0"/>
              <a:t>Soft core wires</a:t>
            </a:r>
          </a:p>
          <a:p>
            <a:r>
              <a:rPr lang="en-US" dirty="0" smtClean="0"/>
              <a:t>External connections</a:t>
            </a:r>
          </a:p>
          <a:p>
            <a:r>
              <a:rPr lang="en-US" dirty="0" smtClean="0"/>
              <a:t>Jack plug</a:t>
            </a:r>
          </a:p>
          <a:p>
            <a:pPr>
              <a:buNone/>
            </a:pPr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16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Sorts of tin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</a:t>
            </a:r>
          </a:p>
          <a:p>
            <a:pPr lvl="1"/>
            <a:r>
              <a:rPr lang="en-US" dirty="0" smtClean="0"/>
              <a:t>Unleaded solder		~220°C</a:t>
            </a:r>
          </a:p>
          <a:p>
            <a:r>
              <a:rPr lang="en-US" dirty="0" smtClean="0"/>
              <a:t>Flux</a:t>
            </a:r>
          </a:p>
          <a:p>
            <a:pPr lvl="1"/>
            <a:r>
              <a:rPr lang="en-US" dirty="0" smtClean="0"/>
              <a:t>Repairs oxidized metals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122" name="Picture 2" descr="http://uk.farnell.com/productimages/farnell/standard/422605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148064" y="3304751"/>
            <a:ext cx="3312368" cy="324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85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Trough-hole print</a:t>
            </a:r>
            <a:endParaRPr lang="nl-NL" dirty="0"/>
          </a:p>
        </p:txBody>
      </p:sp>
      <p:pic>
        <p:nvPicPr>
          <p:cNvPr id="31746" name="Picture 2" descr="http://www.siongboon.com/projects/2009-04-22_smd_soldering/others/prototype%20board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5" b="15918"/>
          <a:stretch/>
        </p:blipFill>
        <p:spPr bwMode="auto">
          <a:xfrm>
            <a:off x="4801" y="1698170"/>
            <a:ext cx="9139199" cy="4441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2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 joint</a:t>
            </a:r>
            <a:endParaRPr lang="nl-NL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98883" y="1844824"/>
            <a:ext cx="661347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7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Interconnections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 legs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Solder bridges </a:t>
            </a:r>
            <a:r>
              <a:rPr lang="en-US" dirty="0" smtClean="0">
                <a:sym typeface="Wingdings" pitchFamily="2" charset="2"/>
              </a:rPr>
              <a:t> Advised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Wire bridges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33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are we?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8531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Jasper </a:t>
            </a:r>
            <a:r>
              <a:rPr lang="en-US" dirty="0" err="1" smtClean="0"/>
              <a:t>Vinkenvleugel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Marissa </a:t>
            </a:r>
            <a:r>
              <a:rPr lang="en-US" dirty="0" err="1" smtClean="0"/>
              <a:t>Jonker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Eva </a:t>
            </a:r>
            <a:r>
              <a:rPr lang="en-US" dirty="0" err="1" smtClean="0"/>
              <a:t>Plas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Wouter</a:t>
            </a:r>
            <a:r>
              <a:rPr lang="en-US" dirty="0" smtClean="0"/>
              <a:t> </a:t>
            </a:r>
            <a:r>
              <a:rPr lang="en-US" dirty="0" err="1" smtClean="0"/>
              <a:t>Nijenhuis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Lars Holm</a:t>
            </a:r>
          </a:p>
          <a:p>
            <a:pPr>
              <a:buNone/>
            </a:pPr>
            <a:r>
              <a:rPr lang="en-US" dirty="0" err="1" smtClean="0"/>
              <a:t>Ewout</a:t>
            </a:r>
            <a:r>
              <a:rPr lang="en-US" dirty="0" smtClean="0"/>
              <a:t> </a:t>
            </a:r>
            <a:r>
              <a:rPr lang="en-US" dirty="0" err="1" smtClean="0"/>
              <a:t>Baars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al 4"/>
          <p:cNvSpPr/>
          <p:nvPr/>
        </p:nvSpPr>
        <p:spPr>
          <a:xfrm rot="3162294">
            <a:off x="263138" y="1844245"/>
            <a:ext cx="6100870" cy="3766916"/>
          </a:xfrm>
          <a:prstGeom prst="ellipse">
            <a:avLst/>
          </a:prstGeom>
          <a:noFill/>
          <a:ln w="130175" cmpd="sng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9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al 4"/>
          <p:cNvSpPr/>
          <p:nvPr/>
        </p:nvSpPr>
        <p:spPr>
          <a:xfrm rot="3006593">
            <a:off x="4195325" y="3096679"/>
            <a:ext cx="3462987" cy="2208104"/>
          </a:xfrm>
          <a:prstGeom prst="ellipse">
            <a:avLst/>
          </a:prstGeom>
          <a:noFill/>
          <a:ln w="130175" cmpd="sng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6" name="AutoShape 2" descr="Fotonotitie wordt weergegev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Fotonotitie wordt weergegev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1" name="Picture 7" descr="D:\Users\victorr\Desktop\media-20161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6" b="25597"/>
          <a:stretch/>
        </p:blipFill>
        <p:spPr bwMode="auto">
          <a:xfrm>
            <a:off x="1907704" y="1124744"/>
            <a:ext cx="6032808" cy="50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4818" name="Picture 2" descr="http://i609.photobucket.com/albums/tt174/Gavster29/Wavebox/P41701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251520" y="537321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Very </a:t>
            </a:r>
            <a:r>
              <a:rPr lang="en-US" sz="6000" b="1" i="1" u="sng" dirty="0" smtClean="0"/>
              <a:t>BAD</a:t>
            </a:r>
            <a:r>
              <a:rPr lang="en-US" sz="6000" dirty="0" smtClean="0"/>
              <a:t> example!!!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34803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 core wires</a:t>
            </a:r>
            <a:endParaRPr lang="nl-NL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8741"/>
            <a:ext cx="9144000" cy="451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93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connections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5174"/>
            <a:ext cx="8229600" cy="1130989"/>
          </a:xfrm>
        </p:spPr>
        <p:txBody>
          <a:bodyPr/>
          <a:lstStyle/>
          <a:p>
            <a:r>
              <a:rPr lang="nl-NL" dirty="0" err="1" smtClean="0"/>
              <a:t>Electrical</a:t>
            </a:r>
            <a:r>
              <a:rPr lang="nl-NL" dirty="0" smtClean="0"/>
              <a:t> AND </a:t>
            </a:r>
            <a:r>
              <a:rPr lang="nl-NL" dirty="0" err="1" smtClean="0"/>
              <a:t>mechanical</a:t>
            </a:r>
            <a:r>
              <a:rPr lang="nl-NL" dirty="0" smtClean="0"/>
              <a:t> </a:t>
            </a:r>
            <a:r>
              <a:rPr lang="nl-NL" dirty="0" err="1" smtClean="0"/>
              <a:t>characteristics</a:t>
            </a:r>
            <a:r>
              <a:rPr lang="nl-NL" dirty="0" smtClean="0"/>
              <a:t> are important!</a:t>
            </a:r>
            <a:endParaRPr lang="nl-NL" dirty="0"/>
          </a:p>
        </p:txBody>
      </p:sp>
      <p:pic>
        <p:nvPicPr>
          <p:cNvPr id="1026" name="Picture 2" descr="V:\cursus\Soldering Course\Soldering Course 2014\05 documentatie\Diktaat Sourcebestanden\img\external_connectio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4" y="191683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cursus\Soldering Course\Soldering Course 2014\05 documentatie\Diktaat Sourcebestanden\img\external_connection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10" y="1916832"/>
            <a:ext cx="409194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2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connections</a:t>
            </a:r>
            <a:endParaRPr lang="nl-NL" dirty="0"/>
          </a:p>
        </p:txBody>
      </p:sp>
      <p:pic>
        <p:nvPicPr>
          <p:cNvPr id="2050" name="Picture 2" descr="V:\cursus\Soldering Course\Soldering Course 2014\05 documentatie\Diktaat Sourcebestanden\img\external_connection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3" b="12178"/>
          <a:stretch/>
        </p:blipFill>
        <p:spPr bwMode="auto">
          <a:xfrm>
            <a:off x="507107" y="1918694"/>
            <a:ext cx="4067944" cy="199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:\cursus\Soldering Course\Soldering Course 2014\05 documentatie\Diktaat Sourcebestanden\img\external_connection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7" b="17269"/>
          <a:stretch/>
        </p:blipFill>
        <p:spPr bwMode="auto">
          <a:xfrm>
            <a:off x="4572000" y="1918694"/>
            <a:ext cx="4067944" cy="199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:\cursus\Soldering Course\Soldering Course 2014\05 documentatie\Diktaat Sourcebestanden\img\external_connection_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3" b="20146"/>
          <a:stretch/>
        </p:blipFill>
        <p:spPr bwMode="auto">
          <a:xfrm>
            <a:off x="504056" y="3906007"/>
            <a:ext cx="4067944" cy="20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V:\cursus\Soldering Course\Soldering Course 2014\05 documentatie\Diktaat Sourcebestanden\img\external_connection_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9"/>
          <a:stretch/>
        </p:blipFill>
        <p:spPr bwMode="auto">
          <a:xfrm>
            <a:off x="4572000" y="3906009"/>
            <a:ext cx="4067944" cy="20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02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Jack plugs</a:t>
            </a:r>
            <a:endParaRPr lang="nl-NL" dirty="0"/>
          </a:p>
        </p:txBody>
      </p:sp>
      <p:pic>
        <p:nvPicPr>
          <p:cNvPr id="4" name="Picture 1" descr="V:\spark\Projects\Soldering Course\Diktaat\2. Revised\Part 7\solderingcourse_part7_figure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2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5004048" y="609329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Ground</a:t>
            </a:r>
            <a:endParaRPr lang="nl-NL" sz="2800" dirty="0">
              <a:solidFill>
                <a:schemeClr val="tx2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300192" y="158958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Right channel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732240" y="605720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Left channel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28803"/>
            <a:ext cx="4258816" cy="1068150"/>
          </a:xfrm>
        </p:spPr>
        <p:txBody>
          <a:bodyPr/>
          <a:lstStyle/>
          <a:p>
            <a:r>
              <a:rPr lang="en-US" dirty="0" smtClean="0"/>
              <a:t>Mono amplifiers only use the </a:t>
            </a:r>
            <a:r>
              <a:rPr lang="en-US" b="1" i="1" dirty="0" smtClean="0"/>
              <a:t>left</a:t>
            </a:r>
            <a:r>
              <a:rPr lang="en-US" dirty="0" smtClean="0"/>
              <a:t> channel</a:t>
            </a:r>
          </a:p>
        </p:txBody>
      </p:sp>
    </p:spTree>
    <p:extLst>
      <p:ext uri="{BB962C8B-B14F-4D97-AF65-F5344CB8AC3E}">
        <p14:creationId xmlns:p14="http://schemas.microsoft.com/office/powerpoint/2010/main" val="29256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V:\spark\Projects\Soldering Course\Foto's Soldeercursus Prototype\DSCF106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854" y="1268760"/>
            <a:ext cx="3672409" cy="239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V:\spark\Projects\Soldering Course\Foto's Soldeercursus Prototype\DSCF107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3667337"/>
            <a:ext cx="3672408" cy="2398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6" descr="V:\spark\Projects\Soldering Course\Foto's Soldeercursus Prototype\DSCF107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667336"/>
            <a:ext cx="3672409" cy="239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V:\spark\Projects\Soldering Course\Foto's Soldeercursus Prototype\DSCF106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1" y="1268760"/>
            <a:ext cx="3672409" cy="2398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9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Jack </a:t>
            </a:r>
            <a:r>
              <a:rPr lang="nl-NL" dirty="0" err="1" smtClean="0"/>
              <a:t>Plugs</a:t>
            </a:r>
            <a:endParaRPr lang="nl-NL" dirty="0"/>
          </a:p>
        </p:txBody>
      </p:sp>
      <p:pic>
        <p:nvPicPr>
          <p:cNvPr id="4" name="Picture 7" descr="V:\spark\Projects\Soldering Course\Foto's Soldeercursus Prototype\DSCF108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57467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V:\spark\Projects\Soldering Course\Foto's Soldeercursus Prototype\DSCF108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326" y="2060848"/>
            <a:ext cx="4574674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8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r>
              <a:rPr lang="en-US" sz="2400" dirty="0" smtClean="0"/>
              <a:t>Lecture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What is soldering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Electronic components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Soldering techniques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Finding and fixing errors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Principles of the audio amplifier</a:t>
            </a:r>
          </a:p>
          <a:p>
            <a:r>
              <a:rPr lang="en-US" sz="2400" dirty="0" smtClean="0"/>
              <a:t>Hands on,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Planning your amplifier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Building your amplifier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Testing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Debugging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Testing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4792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Finding and fixing errors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errors</a:t>
            </a:r>
          </a:p>
          <a:p>
            <a:r>
              <a:rPr lang="en-US" dirty="0" smtClean="0"/>
              <a:t>Finding errors</a:t>
            </a:r>
          </a:p>
          <a:p>
            <a:r>
              <a:rPr lang="en-US" dirty="0" smtClean="0"/>
              <a:t>Fixing errors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70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errors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Missing connections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Short circuits</a:t>
            </a:r>
          </a:p>
          <a:p>
            <a:r>
              <a:rPr lang="en-US" dirty="0" smtClean="0"/>
              <a:t>Cold joints</a:t>
            </a:r>
          </a:p>
          <a:p>
            <a:r>
              <a:rPr lang="en-US" dirty="0" smtClean="0"/>
              <a:t>Dry joints</a:t>
            </a:r>
          </a:p>
        </p:txBody>
      </p:sp>
    </p:spTree>
    <p:extLst>
      <p:ext uri="{BB962C8B-B14F-4D97-AF65-F5344CB8AC3E}">
        <p14:creationId xmlns:p14="http://schemas.microsoft.com/office/powerpoint/2010/main" val="20118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Cold joint</a:t>
            </a:r>
            <a:endParaRPr lang="nl-NL" dirty="0"/>
          </a:p>
        </p:txBody>
      </p:sp>
      <p:pic>
        <p:nvPicPr>
          <p:cNvPr id="40962" name="Picture 2" descr="http://softsolder.files.wordpress.com/2009/07/cimg2401-tinytrak3-cold-solder-jo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80850" y="1878331"/>
            <a:ext cx="4626307" cy="4067945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0" y="2564904"/>
            <a:ext cx="4139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Cause: cold metal</a:t>
            </a:r>
          </a:p>
          <a:p>
            <a:r>
              <a:rPr lang="en-US" sz="3200" dirty="0" smtClean="0"/>
              <a:t>Solution: reheat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5288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Dry joint</a:t>
            </a:r>
            <a:endParaRPr lang="nl-NL" dirty="0"/>
          </a:p>
        </p:txBody>
      </p:sp>
      <p:pic>
        <p:nvPicPr>
          <p:cNvPr id="46082" name="Picture 2" descr="File:Gebrochene loetste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761" y="1844824"/>
            <a:ext cx="4668745" cy="5013176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-1" y="2708920"/>
            <a:ext cx="4490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Cause: movement     		   during cooling</a:t>
            </a:r>
          </a:p>
          <a:p>
            <a:r>
              <a:rPr lang="en-US" sz="2800" dirty="0" smtClean="0"/>
              <a:t>Solution: reheat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3713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Finding errors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inspection</a:t>
            </a:r>
          </a:p>
          <a:p>
            <a:r>
              <a:rPr lang="en-US" dirty="0" smtClean="0"/>
              <a:t>Voltage measurements at critical points</a:t>
            </a:r>
          </a:p>
          <a:p>
            <a:r>
              <a:rPr lang="en-US" dirty="0" smtClean="0"/>
              <a:t>Tracing the signal</a:t>
            </a:r>
          </a:p>
        </p:txBody>
      </p:sp>
    </p:spTree>
    <p:extLst>
      <p:ext uri="{BB962C8B-B14F-4D97-AF65-F5344CB8AC3E}">
        <p14:creationId xmlns:p14="http://schemas.microsoft.com/office/powerpoint/2010/main" val="11495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 inspection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4864"/>
            <a:ext cx="4572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vak 4"/>
          <p:cNvSpPr txBox="1"/>
          <p:nvPr/>
        </p:nvSpPr>
        <p:spPr>
          <a:xfrm>
            <a:off x="251520" y="227687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Fast and simple method to find faulty or missing connections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486916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Clearly not finished </a:t>
            </a:r>
            <a:endParaRPr lang="nl-NL" sz="2400" dirty="0"/>
          </a:p>
        </p:txBody>
      </p:sp>
      <p:sp>
        <p:nvSpPr>
          <p:cNvPr id="9" name="PIJL-RECHTS 8"/>
          <p:cNvSpPr/>
          <p:nvPr/>
        </p:nvSpPr>
        <p:spPr>
          <a:xfrm>
            <a:off x="2843808" y="4941168"/>
            <a:ext cx="1512168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3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90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Tracing the signal/voltage measurement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1729"/>
          <a:stretch/>
        </p:blipFill>
        <p:spPr bwMode="auto">
          <a:xfrm>
            <a:off x="0" y="1968106"/>
            <a:ext cx="5940152" cy="488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4824028" y="1916832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voltages/signals do you expect at every node?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935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Fixing errors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missing connections</a:t>
            </a:r>
          </a:p>
          <a:p>
            <a:r>
              <a:rPr lang="en-US" dirty="0" err="1" smtClean="0"/>
              <a:t>Resolder</a:t>
            </a:r>
            <a:r>
              <a:rPr lang="en-US" dirty="0" smtClean="0"/>
              <a:t> bad joints</a:t>
            </a:r>
          </a:p>
          <a:p>
            <a:r>
              <a:rPr lang="en-US" dirty="0" smtClean="0"/>
              <a:t>Remove excessive tin</a:t>
            </a:r>
          </a:p>
          <a:p>
            <a:pPr lvl="1"/>
            <a:r>
              <a:rPr lang="en-US" dirty="0" err="1" smtClean="0"/>
              <a:t>Desoldering</a:t>
            </a:r>
            <a:r>
              <a:rPr lang="en-US" dirty="0" smtClean="0"/>
              <a:t> pump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Desoldering</a:t>
            </a:r>
            <a:r>
              <a:rPr lang="en-US" dirty="0" smtClean="0"/>
              <a:t> wick</a:t>
            </a:r>
            <a:endParaRPr lang="nl-NL" dirty="0"/>
          </a:p>
        </p:txBody>
      </p:sp>
      <p:pic>
        <p:nvPicPr>
          <p:cNvPr id="49154" name="Picture 2" descr="File:Solder suc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21088"/>
            <a:ext cx="5891808" cy="103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1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Desoldering</a:t>
            </a:r>
            <a:r>
              <a:rPr lang="en-US" dirty="0" smtClean="0"/>
              <a:t> wick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5541"/>
          <a:stretch/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62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5.The </a:t>
            </a:r>
            <a:r>
              <a:rPr lang="en-US" dirty="0"/>
              <a:t>practicum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4446"/>
            <a:ext cx="8439814" cy="232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What is Soldering?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97361"/>
          </a:xfrm>
        </p:spPr>
        <p:txBody>
          <a:bodyPr/>
          <a:lstStyle/>
          <a:p>
            <a:r>
              <a:rPr lang="en-US" dirty="0" smtClean="0"/>
              <a:t>Connecting components with solder</a:t>
            </a:r>
          </a:p>
          <a:p>
            <a:r>
              <a:rPr lang="en-US" dirty="0" smtClean="0"/>
              <a:t>Permanent</a:t>
            </a:r>
          </a:p>
          <a:p>
            <a:r>
              <a:rPr lang="en-US" dirty="0" smtClean="0"/>
              <a:t>Cheap</a:t>
            </a:r>
          </a:p>
          <a:p>
            <a:r>
              <a:rPr lang="en-US" dirty="0" smtClean="0"/>
              <a:t>Durable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5.The </a:t>
            </a:r>
            <a:r>
              <a:rPr lang="en-US" dirty="0"/>
              <a:t>practicum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U:\Downloads\QR_Code_My_PD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t="10297" r="10132" b="10099"/>
          <a:stretch/>
        </p:blipFill>
        <p:spPr bwMode="auto">
          <a:xfrm>
            <a:off x="2627784" y="1700808"/>
            <a:ext cx="3868168" cy="387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practicum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80518"/>
          </a:xfrm>
        </p:spPr>
        <p:txBody>
          <a:bodyPr>
            <a:normAutofit/>
          </a:bodyPr>
          <a:lstStyle/>
          <a:p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No eating or drinking in the </a:t>
            </a:r>
            <a:r>
              <a:rPr lang="en-US" dirty="0" err="1" smtClean="0"/>
              <a:t>Westzaal</a:t>
            </a:r>
            <a:endParaRPr lang="en-US" dirty="0" smtClean="0"/>
          </a:p>
          <a:p>
            <a:pPr lvl="1"/>
            <a:r>
              <a:rPr lang="en-US" dirty="0" smtClean="0"/>
              <a:t>Building is locked, ask us to let you out</a:t>
            </a:r>
          </a:p>
          <a:p>
            <a:pPr lvl="1"/>
            <a:r>
              <a:rPr lang="en-US" dirty="0" smtClean="0"/>
              <a:t>Soldering irons down at 22:30</a:t>
            </a:r>
          </a:p>
        </p:txBody>
      </p:sp>
    </p:spTree>
    <p:extLst>
      <p:ext uri="{BB962C8B-B14F-4D97-AF65-F5344CB8AC3E}">
        <p14:creationId xmlns:p14="http://schemas.microsoft.com/office/powerpoint/2010/main" val="11471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80518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Practicum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71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Automated Soldering</a:t>
            </a:r>
            <a:endParaRPr lang="nl-NL" dirty="0"/>
          </a:p>
        </p:txBody>
      </p:sp>
      <p:pic>
        <p:nvPicPr>
          <p:cNvPr id="7" name="Picture 2" descr="http://www.expresspcb.com/GSpecs/PhotoMiniBoardProPCB_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02261"/>
            <a:ext cx="6576277" cy="4323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 Soldering</a:t>
            </a:r>
            <a:endParaRPr lang="nl-NL" dirty="0"/>
          </a:p>
        </p:txBody>
      </p:sp>
      <p:pic>
        <p:nvPicPr>
          <p:cNvPr id="5" name="Picture 2" descr="http://www.thelittlebritishrobotcompany.co.uk/image/cache/data/Prototype-Boards/5cm-x-7cm-glass-fiber-prototyping-pcb-universal-board-yellow_3-500x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017" b="24801"/>
          <a:stretch>
            <a:fillRect/>
          </a:stretch>
        </p:blipFill>
        <p:spPr bwMode="auto">
          <a:xfrm>
            <a:off x="226983" y="1556792"/>
            <a:ext cx="8665497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Circuit Layout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Polarity</a:t>
            </a:r>
          </a:p>
          <a:p>
            <a:r>
              <a:rPr lang="en-US" dirty="0" smtClean="0"/>
              <a:t>Transistors</a:t>
            </a:r>
          </a:p>
          <a:p>
            <a:r>
              <a:rPr lang="en-US" dirty="0" smtClean="0"/>
              <a:t>Reading datasheets</a:t>
            </a:r>
          </a:p>
          <a:p>
            <a:r>
              <a:rPr lang="en-US" dirty="0" smtClean="0"/>
              <a:t>IC sockets</a:t>
            </a:r>
          </a:p>
          <a:p>
            <a:r>
              <a:rPr lang="en-US" dirty="0" smtClean="0"/>
              <a:t>Planning your circuit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31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Polarity</a:t>
            </a:r>
            <a:endParaRPr lang="nl-NL" dirty="0"/>
          </a:p>
        </p:txBody>
      </p:sp>
      <p:pic>
        <p:nvPicPr>
          <p:cNvPr id="2050" name="Picture 2" descr="http://de-onlineshop.nl/image/cache/data/elco2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3240360" cy="324036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23734" y="2633250"/>
            <a:ext cx="42411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780928"/>
            <a:ext cx="3528392" cy="323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28803"/>
            <a:ext cx="3178696" cy="42007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Long side is usually “+”</a:t>
            </a:r>
            <a:endParaRPr lang="nl-NL" sz="2000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183442" y="5593887"/>
            <a:ext cx="432048" cy="420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 smtClean="0"/>
              <a:t>+</a:t>
            </a:r>
            <a:endParaRPr lang="nl-NL" sz="2000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5866001" y="5326210"/>
            <a:ext cx="432048" cy="420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 smtClean="0"/>
              <a:t>+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081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Bi-polar Junction Transistors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“Transfer Resistor”</a:t>
            </a:r>
          </a:p>
          <a:p>
            <a:r>
              <a:rPr lang="en-US" dirty="0" smtClean="0"/>
              <a:t>Current amplifier with factor </a:t>
            </a:r>
            <a:r>
              <a:rPr lang="en-US" dirty="0" err="1" smtClean="0"/>
              <a:t>h</a:t>
            </a:r>
            <a:r>
              <a:rPr lang="en-US" sz="2000" dirty="0" err="1" smtClean="0"/>
              <a:t>fe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5148064" y="41490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nl-NL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2195736" y="58052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NPN</a:t>
            </a:r>
            <a:endParaRPr lang="nl-NL" sz="4000" dirty="0"/>
          </a:p>
        </p:txBody>
      </p:sp>
      <p:sp>
        <p:nvSpPr>
          <p:cNvPr id="6" name="Tekstvak 5"/>
          <p:cNvSpPr txBox="1"/>
          <p:nvPr/>
        </p:nvSpPr>
        <p:spPr>
          <a:xfrm>
            <a:off x="5940152" y="58052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PNP</a:t>
            </a:r>
            <a:endParaRPr lang="nl-NL" sz="4000" dirty="0"/>
          </a:p>
        </p:txBody>
      </p:sp>
      <p:grpSp>
        <p:nvGrpSpPr>
          <p:cNvPr id="33" name="Groep 32"/>
          <p:cNvGrpSpPr/>
          <p:nvPr/>
        </p:nvGrpSpPr>
        <p:grpSpPr>
          <a:xfrm>
            <a:off x="1547664" y="2852936"/>
            <a:ext cx="6120680" cy="3043500"/>
            <a:chOff x="1547664" y="2852936"/>
            <a:chExt cx="6120680" cy="30435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680" y="2852936"/>
              <a:ext cx="5832648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kstvak 18"/>
            <p:cNvSpPr txBox="1"/>
            <p:nvPr/>
          </p:nvSpPr>
          <p:spPr>
            <a:xfrm>
              <a:off x="1547664" y="4149080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nl-NL" sz="2800" dirty="0"/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3707904" y="2924944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  <a:endParaRPr lang="nl-NL" sz="2800" dirty="0"/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7308304" y="2924944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  <a:endParaRPr lang="nl-NL" sz="2800" dirty="0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3707904" y="5373216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nl-NL" sz="2800" dirty="0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7308304" y="5373216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nl-NL" sz="2800" dirty="0"/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1470984" y="3456044"/>
            <a:ext cx="6557400" cy="2205204"/>
            <a:chOff x="1470984" y="3429001"/>
            <a:chExt cx="6557400" cy="2205204"/>
          </a:xfrm>
        </p:grpSpPr>
        <p:sp>
          <p:nvSpPr>
            <p:cNvPr id="14" name="Draaiende pijl 13"/>
            <p:cNvSpPr/>
            <p:nvPr/>
          </p:nvSpPr>
          <p:spPr>
            <a:xfrm rot="16200000">
              <a:off x="6228184" y="3429000"/>
              <a:ext cx="1728192" cy="1872208"/>
            </a:xfrm>
            <a:prstGeom prst="circular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5" name="Draaiende pijl 14"/>
            <p:cNvSpPr/>
            <p:nvPr/>
          </p:nvSpPr>
          <p:spPr>
            <a:xfrm rot="5400000" flipV="1">
              <a:off x="2555776" y="3429001"/>
              <a:ext cx="1728192" cy="1728192"/>
            </a:xfrm>
            <a:prstGeom prst="circular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PIJL-RECHTS 16"/>
            <p:cNvSpPr/>
            <p:nvPr/>
          </p:nvSpPr>
          <p:spPr>
            <a:xfrm rot="2356007">
              <a:off x="1470984" y="5058141"/>
              <a:ext cx="1656184" cy="57606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PIJL-RECHTS 17"/>
            <p:cNvSpPr/>
            <p:nvPr/>
          </p:nvSpPr>
          <p:spPr>
            <a:xfrm rot="13111205">
              <a:off x="5003230" y="5034176"/>
              <a:ext cx="1656184" cy="57606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1979712" y="4983559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nl-NL" sz="2800" dirty="0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5652120" y="5085184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nl-NL" sz="2800" dirty="0"/>
            </a:p>
          </p:txBody>
        </p:sp>
        <p:sp>
          <p:nvSpPr>
            <p:cNvPr id="27" name="Rechthoek 26"/>
            <p:cNvSpPr/>
            <p:nvPr/>
          </p:nvSpPr>
          <p:spPr>
            <a:xfrm>
              <a:off x="6205493" y="4119463"/>
              <a:ext cx="5741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h</a:t>
              </a:r>
              <a:r>
                <a:rPr lang="en-US" sz="2000" dirty="0" err="1" smtClean="0"/>
                <a:t>fe</a:t>
              </a:r>
              <a:endParaRPr lang="nl-NL" sz="2400" dirty="0"/>
            </a:p>
          </p:txBody>
        </p:sp>
        <p:sp>
          <p:nvSpPr>
            <p:cNvPr id="28" name="Rechthoek 27"/>
            <p:cNvSpPr/>
            <p:nvPr/>
          </p:nvSpPr>
          <p:spPr>
            <a:xfrm>
              <a:off x="2629652" y="4077072"/>
              <a:ext cx="5741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h</a:t>
              </a:r>
              <a:r>
                <a:rPr lang="en-US" sz="2000" dirty="0" err="1" smtClean="0"/>
                <a:t>fe</a:t>
              </a:r>
              <a:endParaRPr lang="nl-N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57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e">
  <a:themeElements>
    <a:clrScheme name="Sci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548DD4"/>
      </a:folHlink>
    </a:clrScheme>
    <a:fontScheme name="Scintilla">
      <a:majorFont>
        <a:latin typeface="Monotype Corsiv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2392</TotalTime>
  <Words>366</Words>
  <Application>Microsoft Office PowerPoint</Application>
  <PresentationFormat>On-screen Show (4:3)</PresentationFormat>
  <Paragraphs>153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Presentatie</vt:lpstr>
      <vt:lpstr>Scintilla Soldering Course</vt:lpstr>
      <vt:lpstr>Who are we?</vt:lpstr>
      <vt:lpstr>Planning</vt:lpstr>
      <vt:lpstr>1. What is Soldering?</vt:lpstr>
      <vt:lpstr>Automated Soldering</vt:lpstr>
      <vt:lpstr>Hand Soldering</vt:lpstr>
      <vt:lpstr>2. Circuit Layout</vt:lpstr>
      <vt:lpstr>Polarity</vt:lpstr>
      <vt:lpstr>Bi-polar Junction Transistors</vt:lpstr>
      <vt:lpstr>Reading Datasheets</vt:lpstr>
      <vt:lpstr>Reading Datasheets</vt:lpstr>
      <vt:lpstr>Reading Datasheets</vt:lpstr>
      <vt:lpstr>IC Sockets</vt:lpstr>
      <vt:lpstr>Planning your circuit</vt:lpstr>
      <vt:lpstr>3. Soldering Techniques</vt:lpstr>
      <vt:lpstr>Sorts of tin</vt:lpstr>
      <vt:lpstr>Trough-hole print</vt:lpstr>
      <vt:lpstr>Correct joint</vt:lpstr>
      <vt:lpstr>Interconnections</vt:lpstr>
      <vt:lpstr>PowerPoint Presentation</vt:lpstr>
      <vt:lpstr>PowerPoint Presentation</vt:lpstr>
      <vt:lpstr>PowerPoint Presentation</vt:lpstr>
      <vt:lpstr>PowerPoint Presentation</vt:lpstr>
      <vt:lpstr>Soft core wires</vt:lpstr>
      <vt:lpstr>External connections</vt:lpstr>
      <vt:lpstr>External connections</vt:lpstr>
      <vt:lpstr>Jack plugs</vt:lpstr>
      <vt:lpstr>PowerPoint Presentation</vt:lpstr>
      <vt:lpstr>Jack Plugs</vt:lpstr>
      <vt:lpstr>4. Finding and fixing errors</vt:lpstr>
      <vt:lpstr>Common errors</vt:lpstr>
      <vt:lpstr>Cold joint</vt:lpstr>
      <vt:lpstr>Dry joint</vt:lpstr>
      <vt:lpstr>Finding errors</vt:lpstr>
      <vt:lpstr>Visual inspection</vt:lpstr>
      <vt:lpstr>Tracing the signal/voltage measurement</vt:lpstr>
      <vt:lpstr>Fixing errors</vt:lpstr>
      <vt:lpstr>Desoldering wick</vt:lpstr>
      <vt:lpstr>5.The practicum</vt:lpstr>
      <vt:lpstr>5.The practicum</vt:lpstr>
      <vt:lpstr>The practicum</vt:lpstr>
      <vt:lpstr>The Practicum</vt:lpstr>
    </vt:vector>
  </TitlesOfParts>
  <Company>E.T.S.V. Scintilla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Joep Zanen</dc:creator>
  <cp:lastModifiedBy>Lars Holm</cp:lastModifiedBy>
  <cp:revision>52</cp:revision>
  <dcterms:created xsi:type="dcterms:W3CDTF">2012-10-22T17:35:07Z</dcterms:created>
  <dcterms:modified xsi:type="dcterms:W3CDTF">2018-10-15T16:49:48Z</dcterms:modified>
</cp:coreProperties>
</file>