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0" r:id="rId1"/>
  </p:sldMasterIdLst>
  <p:notesMasterIdLst>
    <p:notesMasterId r:id="rId37"/>
  </p:notesMasterIdLst>
  <p:handoutMasterIdLst>
    <p:handoutMasterId r:id="rId38"/>
  </p:handout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9" r:id="rId9"/>
    <p:sldId id="293" r:id="rId10"/>
    <p:sldId id="298" r:id="rId11"/>
    <p:sldId id="300" r:id="rId12"/>
    <p:sldId id="301" r:id="rId13"/>
    <p:sldId id="315" r:id="rId14"/>
    <p:sldId id="294" r:id="rId15"/>
    <p:sldId id="302" r:id="rId16"/>
    <p:sldId id="320" r:id="rId17"/>
    <p:sldId id="303" r:id="rId18"/>
    <p:sldId id="307" r:id="rId19"/>
    <p:sldId id="308" r:id="rId20"/>
    <p:sldId id="304" r:id="rId21"/>
    <p:sldId id="305" r:id="rId22"/>
    <p:sldId id="306" r:id="rId23"/>
    <p:sldId id="321" r:id="rId24"/>
    <p:sldId id="316" r:id="rId25"/>
    <p:sldId id="295" r:id="rId26"/>
    <p:sldId id="310" r:id="rId27"/>
    <p:sldId id="311" r:id="rId28"/>
    <p:sldId id="312" r:id="rId29"/>
    <p:sldId id="313" r:id="rId30"/>
    <p:sldId id="296" r:id="rId31"/>
    <p:sldId id="314" r:id="rId32"/>
    <p:sldId id="317" r:id="rId33"/>
    <p:sldId id="319" r:id="rId34"/>
    <p:sldId id="318" r:id="rId35"/>
    <p:sldId id="322" r:id="rId36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723" autoAdjust="0"/>
    <p:restoredTop sz="94629" autoAdjust="0"/>
  </p:normalViewPr>
  <p:slideViewPr>
    <p:cSldViewPr snapToObjects="1">
      <p:cViewPr varScale="1">
        <p:scale>
          <a:sx n="148" d="100"/>
          <a:sy n="148" d="100"/>
        </p:scale>
        <p:origin x="-55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2040" y="-96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43C30-77AE-4F10-AD0D-480CD7C564FC}" type="datetimeFigureOut">
              <a:rPr lang="nl-NL" smtClean="0"/>
              <a:pPr/>
              <a:t>14-10-2019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1D169-D8A9-4392-B57A-43343C04D09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893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85F2D-E444-482B-8EEA-C4A46A41632D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35CA2-66AB-4405-A880-73012E6E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7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9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91630"/>
            <a:ext cx="2057400" cy="31029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1630"/>
            <a:ext cx="6019800" cy="31029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buClr>
                <a:srgbClr val="E4002B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E4002B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4002B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4002B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1629"/>
            <a:ext cx="4038600" cy="3102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1629"/>
            <a:ext cx="4038600" cy="3102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72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4548"/>
            <a:ext cx="4040188" cy="2603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0472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984548"/>
            <a:ext cx="4041775" cy="2603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91629"/>
            <a:ext cx="5486400" cy="20540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832" y="123478"/>
            <a:ext cx="5616624" cy="55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1630"/>
            <a:ext cx="8229600" cy="3102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328" y="4746178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GB" smtClean="0"/>
              <a:t>12/09/2019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6" y="4746178"/>
            <a:ext cx="432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Right Triangle 6"/>
          <p:cNvSpPr/>
          <p:nvPr/>
        </p:nvSpPr>
        <p:spPr>
          <a:xfrm>
            <a:off x="0" y="4677984"/>
            <a:ext cx="9144000" cy="465516"/>
          </a:xfrm>
          <a:prstGeom prst="rtTriangle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899446"/>
            <a:ext cx="1584175" cy="1205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4"/>
            <a:ext cx="9144000" cy="14386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Segoe UI Semibold" panose="020B07020402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21"/>
        </a:buBlip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9622"/>
            <a:ext cx="7772400" cy="1102519"/>
          </a:xfrm>
        </p:spPr>
        <p:txBody>
          <a:bodyPr/>
          <a:lstStyle/>
          <a:p>
            <a:r>
              <a:rPr lang="nl-NL" dirty="0" smtClean="0"/>
              <a:t>Scintilla Soldering Course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65412"/>
            <a:ext cx="6400800" cy="1314450"/>
          </a:xfrm>
        </p:spPr>
        <p:txBody>
          <a:bodyPr/>
          <a:lstStyle/>
          <a:p>
            <a:r>
              <a:rPr lang="nl-NL" dirty="0" smtClean="0"/>
              <a:t>14 &amp; 15 </a:t>
            </a:r>
            <a:r>
              <a:rPr lang="nl-NL" dirty="0" err="1" smtClean="0"/>
              <a:t>October</a:t>
            </a:r>
            <a:r>
              <a:rPr lang="nl-NL" dirty="0" smtClean="0"/>
              <a:t> 2019</a:t>
            </a:r>
            <a:endParaRPr lang="nl-NL" dirty="0"/>
          </a:p>
        </p:txBody>
      </p:sp>
      <p:pic>
        <p:nvPicPr>
          <p:cNvPr id="1026" name="Picture 2" descr="Image result for soldering i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2571750"/>
            <a:ext cx="4716016" cy="25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3957" y="2349156"/>
            <a:ext cx="5111750" cy="3102994"/>
          </a:xfrm>
        </p:spPr>
        <p:txBody>
          <a:bodyPr>
            <a:normAutofit/>
          </a:bodyPr>
          <a:lstStyle/>
          <a:p>
            <a:r>
              <a:rPr lang="en-US" sz="2200" dirty="0"/>
              <a:t>Maximum ratings</a:t>
            </a:r>
          </a:p>
          <a:p>
            <a:r>
              <a:rPr lang="en-US" sz="2200" dirty="0"/>
              <a:t>Common applications</a:t>
            </a:r>
          </a:p>
          <a:p>
            <a:r>
              <a:rPr lang="en-US" sz="2200" dirty="0"/>
              <a:t>Electrical characteristics</a:t>
            </a:r>
          </a:p>
          <a:p>
            <a:r>
              <a:rPr lang="en-US" sz="2200" dirty="0"/>
              <a:t>Pin layout</a:t>
            </a:r>
            <a:r>
              <a:rPr lang="en-US" sz="2200" dirty="0" smtClean="0"/>
              <a:t>(!)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Reading Datasheets</a:t>
            </a:r>
            <a:endParaRPr lang="nl-N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610730" cy="479822"/>
          </a:xfrm>
        </p:spPr>
        <p:txBody>
          <a:bodyPr>
            <a:noAutofit/>
          </a:bodyPr>
          <a:lstStyle/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find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588"/>
          <a:stretch/>
        </p:blipFill>
        <p:spPr bwMode="auto">
          <a:xfrm>
            <a:off x="5292080" y="1059582"/>
            <a:ext cx="3347863" cy="370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73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Transistor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9" name="Content Placeholder 3"/>
          <p:cNvPicPr>
            <a:picLocks noChangeAspect="1" noChangeArrowheads="1"/>
          </p:cNvPicPr>
          <p:nvPr/>
        </p:nvPicPr>
        <p:blipFill rotWithShape="1">
          <a:blip r:embed="rId2" cstate="print"/>
          <a:srcRect r="8986"/>
          <a:stretch/>
        </p:blipFill>
        <p:spPr bwMode="auto">
          <a:xfrm>
            <a:off x="6220185" y="1851670"/>
            <a:ext cx="281631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2031690"/>
            <a:ext cx="1296144" cy="177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4"/>
          <p:cNvSpPr txBox="1"/>
          <p:nvPr/>
        </p:nvSpPr>
        <p:spPr>
          <a:xfrm>
            <a:off x="3707904" y="2670706"/>
            <a:ext cx="36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nl-NL" sz="2800" dirty="0"/>
          </a:p>
        </p:txBody>
      </p:sp>
      <p:sp>
        <p:nvSpPr>
          <p:cNvPr id="13" name="Tekstvak 16"/>
          <p:cNvSpPr txBox="1"/>
          <p:nvPr/>
        </p:nvSpPr>
        <p:spPr>
          <a:xfrm>
            <a:off x="5220072" y="1950626"/>
            <a:ext cx="36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endParaRPr lang="nl-NL" sz="2800" dirty="0"/>
          </a:p>
        </p:txBody>
      </p:sp>
      <p:sp>
        <p:nvSpPr>
          <p:cNvPr id="14" name="Tekstvak 18"/>
          <p:cNvSpPr txBox="1"/>
          <p:nvPr/>
        </p:nvSpPr>
        <p:spPr>
          <a:xfrm>
            <a:off x="5220072" y="3462794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</a:t>
            </a:r>
            <a:endParaRPr lang="nl-NL" sz="28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22" r="30228"/>
          <a:stretch/>
        </p:blipFill>
        <p:spPr bwMode="auto">
          <a:xfrm>
            <a:off x="0" y="1275606"/>
            <a:ext cx="314622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24160" y="1059540"/>
            <a:ext cx="324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+mn-lt"/>
              </a:rPr>
              <a:t>Heat </a:t>
            </a:r>
            <a:r>
              <a:rPr lang="nl-NL" dirty="0" err="1" smtClean="0">
                <a:latin typeface="+mn-lt"/>
              </a:rPr>
              <a:t>sink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might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be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connected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to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one</a:t>
            </a:r>
            <a:r>
              <a:rPr lang="nl-NL" dirty="0" smtClean="0">
                <a:latin typeface="+mn-lt"/>
              </a:rPr>
              <a:t> of </a:t>
            </a:r>
            <a:r>
              <a:rPr lang="nl-NL" dirty="0" err="1" smtClean="0">
                <a:latin typeface="+mn-lt"/>
              </a:rPr>
              <a:t>the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pins</a:t>
            </a:r>
            <a:r>
              <a:rPr lang="nl-NL" dirty="0" smtClean="0">
                <a:latin typeface="+mn-lt"/>
              </a:rPr>
              <a:t>!</a:t>
            </a:r>
            <a:endParaRPr lang="nl-NL" dirty="0">
              <a:latin typeface="+mn-lt"/>
            </a:endParaRPr>
          </a:p>
        </p:txBody>
      </p:sp>
      <p:sp>
        <p:nvSpPr>
          <p:cNvPr id="16" name="Right Arrow 15"/>
          <p:cNvSpPr/>
          <p:nvPr/>
        </p:nvSpPr>
        <p:spPr>
          <a:xfrm rot="2864370" flipV="1">
            <a:off x="7800074" y="1571717"/>
            <a:ext cx="492797" cy="184621"/>
          </a:xfrm>
          <a:prstGeom prst="rightArrow">
            <a:avLst/>
          </a:prstGeom>
          <a:solidFill>
            <a:srgbClr val="E4002B"/>
          </a:solidFill>
          <a:ln w="76200"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786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Op-</a:t>
            </a:r>
            <a:r>
              <a:rPr lang="nl-NL" dirty="0" err="1" smtClean="0"/>
              <a:t>Amp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7" name="Picture 5" descr="http://www.chiplook.com/uploadfile/ic-doc/505-8-DI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6470" y="1923678"/>
            <a:ext cx="2414042" cy="2414042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3422" r="34520"/>
          <a:stretch/>
        </p:blipFill>
        <p:spPr bwMode="auto">
          <a:xfrm>
            <a:off x="1" y="1275606"/>
            <a:ext cx="295275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23678"/>
            <a:ext cx="348115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2368800"/>
            <a:ext cx="4114800" cy="2232000"/>
          </a:xfrm>
        </p:spPr>
        <p:txBody>
          <a:bodyPr/>
          <a:lstStyle/>
          <a:p>
            <a:r>
              <a:rPr lang="nl-NL" sz="2200" dirty="0" smtClean="0"/>
              <a:t>Easy </a:t>
            </a:r>
            <a:r>
              <a:rPr lang="nl-NL" sz="2200" dirty="0" err="1" smtClean="0"/>
              <a:t>to</a:t>
            </a:r>
            <a:r>
              <a:rPr lang="nl-NL" sz="2200" dirty="0" smtClean="0"/>
              <a:t> </a:t>
            </a:r>
            <a:r>
              <a:rPr lang="nl-NL" sz="2200" dirty="0" err="1" smtClean="0"/>
              <a:t>replace</a:t>
            </a:r>
            <a:r>
              <a:rPr lang="nl-NL" sz="2200" dirty="0" smtClean="0"/>
              <a:t> </a:t>
            </a:r>
            <a:r>
              <a:rPr lang="nl-NL" sz="2200" dirty="0" err="1" smtClean="0"/>
              <a:t>components</a:t>
            </a:r>
            <a:endParaRPr lang="nl-NL" sz="2200" dirty="0" smtClean="0"/>
          </a:p>
          <a:p>
            <a:r>
              <a:rPr lang="nl-NL" sz="2200" dirty="0" err="1" smtClean="0"/>
              <a:t>Prevents</a:t>
            </a:r>
            <a:r>
              <a:rPr lang="nl-NL" sz="2200" dirty="0" smtClean="0"/>
              <a:t> </a:t>
            </a:r>
            <a:r>
              <a:rPr lang="nl-NL" sz="2200" dirty="0" err="1" smtClean="0"/>
              <a:t>overheating</a:t>
            </a:r>
            <a:r>
              <a:rPr lang="nl-NL" sz="2200" dirty="0" smtClean="0"/>
              <a:t> </a:t>
            </a:r>
            <a:r>
              <a:rPr lang="nl-NL" sz="2200" dirty="0" err="1" smtClean="0"/>
              <a:t>during</a:t>
            </a:r>
            <a:r>
              <a:rPr lang="nl-NL" sz="2200" dirty="0" smtClean="0"/>
              <a:t> soldering</a:t>
            </a:r>
            <a:endParaRPr lang="nl-NL" sz="2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IC Sockets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200" y="1707630"/>
            <a:ext cx="4330830" cy="662192"/>
          </a:xfrm>
        </p:spPr>
        <p:txBody>
          <a:bodyPr>
            <a:noAutofit/>
          </a:bodyPr>
          <a:lstStyle/>
          <a:p>
            <a:r>
              <a:rPr lang="nl-NL" dirty="0" err="1" smtClean="0"/>
              <a:t>What</a:t>
            </a:r>
            <a:r>
              <a:rPr lang="nl-NL" dirty="0" smtClean="0"/>
              <a:t> are </a:t>
            </a: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8" name="Picture 2" descr="http://www.ictradenet.com/models_pic/AR08-HZL%5E07-TT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700" y="1059540"/>
            <a:ext cx="3707880" cy="3707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40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Soldering </a:t>
            </a:r>
            <a:r>
              <a:rPr lang="nl-NL" dirty="0" err="1" smtClean="0"/>
              <a:t>techniques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Do’s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don’ts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05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Sorts</a:t>
            </a:r>
            <a:r>
              <a:rPr lang="nl-NL" dirty="0" smtClean="0"/>
              <a:t> of tin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31236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Unleaded </a:t>
            </a:r>
            <a:r>
              <a:rPr lang="en-US" sz="2600" dirty="0"/>
              <a:t>solder	</a:t>
            </a:r>
            <a:r>
              <a:rPr lang="en-US" sz="2600" dirty="0" smtClean="0"/>
              <a:t>	~330°C</a:t>
            </a:r>
          </a:p>
          <a:p>
            <a:pPr lvl="1"/>
            <a:r>
              <a:rPr lang="en-US" dirty="0" smtClean="0"/>
              <a:t>Has an expiration date</a:t>
            </a:r>
          </a:p>
          <a:p>
            <a:pPr lvl="1"/>
            <a:r>
              <a:rPr lang="en-US" dirty="0" smtClean="0"/>
              <a:t>Uses flux core</a:t>
            </a:r>
          </a:p>
          <a:p>
            <a:r>
              <a:rPr lang="en-US" sz="2600" dirty="0" smtClean="0"/>
              <a:t>Leaded solder		~230°C</a:t>
            </a:r>
          </a:p>
          <a:p>
            <a:pPr lvl="1"/>
            <a:r>
              <a:rPr lang="en-US" dirty="0" smtClean="0"/>
              <a:t>Higher melting point</a:t>
            </a:r>
          </a:p>
          <a:p>
            <a:pPr lvl="1"/>
            <a:r>
              <a:rPr lang="en-US" dirty="0" smtClean="0"/>
              <a:t>Toxic fumes</a:t>
            </a:r>
          </a:p>
          <a:p>
            <a:pPr lvl="1"/>
            <a:r>
              <a:rPr lang="en-US" dirty="0" smtClean="0"/>
              <a:t>Easier to solder</a:t>
            </a:r>
            <a:endParaRPr lang="en-US" dirty="0"/>
          </a:p>
          <a:p>
            <a:r>
              <a:rPr lang="en-US" sz="2600" dirty="0"/>
              <a:t>Flux</a:t>
            </a:r>
          </a:p>
          <a:p>
            <a:pPr lvl="1"/>
            <a:r>
              <a:rPr lang="en-US" dirty="0" smtClean="0"/>
              <a:t>‘Repairs’ </a:t>
            </a:r>
            <a:r>
              <a:rPr lang="en-US" dirty="0"/>
              <a:t>oxidized metals</a:t>
            </a:r>
          </a:p>
          <a:p>
            <a:endParaRPr lang="nl-NL" dirty="0"/>
          </a:p>
        </p:txBody>
      </p:sp>
      <p:pic>
        <p:nvPicPr>
          <p:cNvPr id="4" name="Picture 2" descr="http://uk.farnell.com/productimages/farnell/standard/422605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5652120" y="1851670"/>
            <a:ext cx="3312368" cy="3247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33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to</a:t>
            </a:r>
            <a:r>
              <a:rPr lang="nl-NL" dirty="0" smtClean="0"/>
              <a:t> do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correctly</a:t>
            </a:r>
            <a:endParaRPr lang="nl-NL" dirty="0"/>
          </a:p>
        </p:txBody>
      </p:sp>
      <p:pic>
        <p:nvPicPr>
          <p:cNvPr id="2050" name="Picture 2" descr="Image result for solder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/>
          <a:stretch/>
        </p:blipFill>
        <p:spPr bwMode="auto">
          <a:xfrm>
            <a:off x="2771750" y="1059539"/>
            <a:ext cx="5508129" cy="36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856" t="2979" b="16988"/>
          <a:stretch/>
        </p:blipFill>
        <p:spPr bwMode="auto">
          <a:xfrm>
            <a:off x="2429300" y="1275570"/>
            <a:ext cx="6679203" cy="338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Correct Joint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0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199" y="2368800"/>
            <a:ext cx="4519003" cy="22320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Solution: </a:t>
            </a:r>
            <a:r>
              <a:rPr lang="nl-NL" dirty="0" err="1" smtClean="0"/>
              <a:t>Reheat</a:t>
            </a:r>
            <a:r>
              <a:rPr lang="nl-NL" dirty="0" smtClean="0"/>
              <a:t> (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new 		  </a:t>
            </a:r>
            <a:r>
              <a:rPr lang="nl-NL" dirty="0" err="1" smtClean="0"/>
              <a:t>solder</a:t>
            </a:r>
            <a:r>
              <a:rPr lang="nl-NL" dirty="0" smtClean="0"/>
              <a:t>/flux)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Cold</a:t>
            </a:r>
            <a:r>
              <a:rPr lang="nl-NL" dirty="0" smtClean="0"/>
              <a:t> Joint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1890000"/>
            <a:ext cx="4519003" cy="479822"/>
          </a:xfrm>
        </p:spPr>
        <p:txBody>
          <a:bodyPr/>
          <a:lstStyle/>
          <a:p>
            <a:r>
              <a:rPr lang="nl-NL" dirty="0" err="1" smtClean="0"/>
              <a:t>Cause</a:t>
            </a:r>
            <a:r>
              <a:rPr lang="nl-NL" dirty="0" smtClean="0"/>
              <a:t>: </a:t>
            </a:r>
            <a:r>
              <a:rPr lang="nl-NL" dirty="0" err="1" smtClean="0"/>
              <a:t>cold</a:t>
            </a:r>
            <a:r>
              <a:rPr lang="nl-NL" dirty="0" smtClean="0"/>
              <a:t> metal</a:t>
            </a:r>
            <a:endParaRPr lang="nl-NL" dirty="0"/>
          </a:p>
        </p:txBody>
      </p:sp>
      <p:pic>
        <p:nvPicPr>
          <p:cNvPr id="8" name="Picture 2" descr="http://softsolder.files.wordpress.com/2009/07/cimg2401-tinytrak3-cold-solder-joints.jpg"/>
          <p:cNvPicPr>
            <a:picLocks noChangeAspect="1" noChangeArrowheads="1"/>
          </p:cNvPicPr>
          <p:nvPr/>
        </p:nvPicPr>
        <p:blipFill rotWithShape="1">
          <a:blip r:embed="rId2" cstate="print"/>
          <a:srcRect r="22520"/>
          <a:stretch/>
        </p:blipFill>
        <p:spPr bwMode="auto">
          <a:xfrm rot="5400000">
            <a:off x="5223897" y="739881"/>
            <a:ext cx="3672409" cy="4167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1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199" y="2788022"/>
            <a:ext cx="3538737" cy="22320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Solution: </a:t>
            </a:r>
            <a:r>
              <a:rPr lang="nl-NL" dirty="0" err="1" smtClean="0"/>
              <a:t>Reheat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Dry Joint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2054868"/>
            <a:ext cx="3538737" cy="734176"/>
          </a:xfrm>
        </p:spPr>
        <p:txBody>
          <a:bodyPr>
            <a:noAutofit/>
          </a:bodyPr>
          <a:lstStyle/>
          <a:p>
            <a:r>
              <a:rPr lang="nl-NL" dirty="0" err="1" smtClean="0"/>
              <a:t>Cause</a:t>
            </a:r>
            <a:r>
              <a:rPr lang="nl-NL" dirty="0" smtClean="0"/>
              <a:t>: </a:t>
            </a:r>
            <a:r>
              <a:rPr lang="nl-NL" dirty="0" err="1" smtClean="0"/>
              <a:t>Movement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during</a:t>
            </a:r>
            <a:r>
              <a:rPr lang="nl-NL" dirty="0" smtClean="0"/>
              <a:t> </a:t>
            </a:r>
            <a:r>
              <a:rPr lang="nl-NL" dirty="0" err="1" smtClean="0"/>
              <a:t>cooling</a:t>
            </a:r>
            <a:endParaRPr lang="nl-NL" dirty="0"/>
          </a:p>
        </p:txBody>
      </p:sp>
      <p:pic>
        <p:nvPicPr>
          <p:cNvPr id="8" name="Picture 2" descr="File:Gebrochene loetstellen.jpg"/>
          <p:cNvPicPr>
            <a:picLocks noChangeAspect="1" noChangeArrowheads="1"/>
          </p:cNvPicPr>
          <p:nvPr/>
        </p:nvPicPr>
        <p:blipFill rotWithShape="1">
          <a:blip r:embed="rId2" cstate="print"/>
          <a:srcRect t="17415" b="16714"/>
          <a:stretch/>
        </p:blipFill>
        <p:spPr bwMode="auto">
          <a:xfrm>
            <a:off x="3995937" y="987573"/>
            <a:ext cx="5163570" cy="3652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3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7580"/>
            <a:ext cx="4040188" cy="479822"/>
          </a:xfrm>
        </p:spPr>
        <p:txBody>
          <a:bodyPr/>
          <a:lstStyle/>
          <a:p>
            <a:r>
              <a:rPr lang="nl-NL" dirty="0" err="1" smtClean="0"/>
              <a:t>Lecture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7401"/>
            <a:ext cx="4040188" cy="2603426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soldering?</a:t>
            </a:r>
            <a:endParaRPr lang="en-US" dirty="0"/>
          </a:p>
          <a:p>
            <a:r>
              <a:rPr lang="en-US" dirty="0"/>
              <a:t>Electronic components</a:t>
            </a:r>
          </a:p>
          <a:p>
            <a:r>
              <a:rPr lang="en-US" dirty="0"/>
              <a:t>Soldering techniques</a:t>
            </a:r>
          </a:p>
          <a:p>
            <a:r>
              <a:rPr lang="en-US" dirty="0"/>
              <a:t>Finding and fixing errors</a:t>
            </a:r>
          </a:p>
          <a:p>
            <a:r>
              <a:rPr lang="en-US" dirty="0"/>
              <a:t>Principles of the audio amplifier</a:t>
            </a:r>
          </a:p>
          <a:p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347580"/>
            <a:ext cx="4041775" cy="479822"/>
          </a:xfrm>
        </p:spPr>
        <p:txBody>
          <a:bodyPr/>
          <a:lstStyle/>
          <a:p>
            <a:r>
              <a:rPr lang="nl-NL" dirty="0" smtClean="0"/>
              <a:t>Practical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27401"/>
            <a:ext cx="4175444" cy="29634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Planning your </a:t>
            </a:r>
            <a:r>
              <a:rPr lang="en-US" dirty="0" smtClean="0"/>
              <a:t>lay-out</a:t>
            </a:r>
            <a:endParaRPr lang="en-US" dirty="0"/>
          </a:p>
          <a:p>
            <a:r>
              <a:rPr lang="en-US" dirty="0" smtClean="0"/>
              <a:t>Assembling your lay-out</a:t>
            </a:r>
          </a:p>
          <a:p>
            <a:r>
              <a:rPr lang="en-US" dirty="0" smtClean="0"/>
              <a:t>Soldering the components</a:t>
            </a:r>
            <a:endParaRPr lang="en-US" dirty="0"/>
          </a:p>
          <a:p>
            <a:r>
              <a:rPr lang="en-US" dirty="0"/>
              <a:t>Testing</a:t>
            </a:r>
          </a:p>
          <a:p>
            <a:r>
              <a:rPr lang="en-US" dirty="0"/>
              <a:t>Debugging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76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3754760" cy="2232000"/>
          </a:xfrm>
        </p:spPr>
        <p:txBody>
          <a:bodyPr>
            <a:noAutofit/>
          </a:bodyPr>
          <a:lstStyle/>
          <a:p>
            <a:r>
              <a:rPr lang="nl-NL" sz="2400" dirty="0" err="1" smtClean="0"/>
              <a:t>Saves</a:t>
            </a:r>
            <a:r>
              <a:rPr lang="nl-NL" sz="2400" dirty="0" smtClean="0"/>
              <a:t> effort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solder</a:t>
            </a:r>
            <a:endParaRPr lang="nl-NL" sz="2400" dirty="0" smtClean="0"/>
          </a:p>
          <a:p>
            <a:r>
              <a:rPr lang="nl-NL" sz="2400" dirty="0" err="1" smtClean="0"/>
              <a:t>Use</a:t>
            </a:r>
            <a:r>
              <a:rPr lang="nl-NL" sz="2400" dirty="0" smtClean="0"/>
              <a:t> </a:t>
            </a:r>
            <a:r>
              <a:rPr lang="nl-NL" sz="2400" dirty="0" err="1" smtClean="0"/>
              <a:t>the</a:t>
            </a:r>
            <a:r>
              <a:rPr lang="nl-NL" sz="2400" dirty="0" smtClean="0"/>
              <a:t> </a:t>
            </a:r>
            <a:r>
              <a:rPr lang="nl-NL" sz="2400" dirty="0" err="1" smtClean="0"/>
              <a:t>components</a:t>
            </a:r>
            <a:r>
              <a:rPr lang="nl-NL" sz="2400" dirty="0" smtClean="0"/>
              <a:t> </a:t>
            </a:r>
            <a:r>
              <a:rPr lang="nl-NL" sz="2400" dirty="0" err="1" smtClean="0"/>
              <a:t>to</a:t>
            </a:r>
            <a:r>
              <a:rPr lang="nl-NL" sz="2400" dirty="0" smtClean="0"/>
              <a:t> make a bridge</a:t>
            </a:r>
            <a:endParaRPr lang="nl-NL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199" y="1890000"/>
            <a:ext cx="3887185" cy="479822"/>
          </a:xfrm>
        </p:spPr>
        <p:txBody>
          <a:bodyPr>
            <a:noAutofit/>
          </a:bodyPr>
          <a:lstStyle/>
          <a:p>
            <a:r>
              <a:rPr lang="nl-NL" sz="2600" dirty="0" smtClean="0"/>
              <a:t>Using Component </a:t>
            </a:r>
            <a:r>
              <a:rPr lang="nl-NL" sz="2600" dirty="0" err="1" smtClean="0"/>
              <a:t>Legs</a:t>
            </a:r>
            <a:endParaRPr lang="nl-NL" sz="26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 cstate="print"/>
          <a:srcRect r="3660"/>
          <a:stretch/>
        </p:blipFill>
        <p:spPr bwMode="auto">
          <a:xfrm>
            <a:off x="4392488" y="1012096"/>
            <a:ext cx="4751512" cy="36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al 4"/>
          <p:cNvSpPr/>
          <p:nvPr/>
        </p:nvSpPr>
        <p:spPr>
          <a:xfrm rot="3162294">
            <a:off x="4626499" y="2033546"/>
            <a:ext cx="3172620" cy="1827015"/>
          </a:xfrm>
          <a:prstGeom prst="ellipse">
            <a:avLst/>
          </a:prstGeom>
          <a:noFill/>
          <a:ln w="130175" cmpd="sng">
            <a:solidFill>
              <a:srgbClr val="E400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2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3754760" cy="2232000"/>
          </a:xfrm>
        </p:spPr>
        <p:txBody>
          <a:bodyPr>
            <a:normAutofit/>
          </a:bodyPr>
          <a:lstStyle/>
          <a:p>
            <a:r>
              <a:rPr lang="nl-NL" sz="2400" dirty="0" err="1" smtClean="0"/>
              <a:t>Connects</a:t>
            </a:r>
            <a:r>
              <a:rPr lang="nl-NL" sz="2400" dirty="0" smtClean="0"/>
              <a:t> </a:t>
            </a:r>
            <a:r>
              <a:rPr lang="nl-NL" sz="2400" dirty="0" err="1" smtClean="0"/>
              <a:t>nearby</a:t>
            </a:r>
            <a:r>
              <a:rPr lang="nl-NL" sz="2400" dirty="0" smtClean="0"/>
              <a:t> </a:t>
            </a:r>
            <a:r>
              <a:rPr lang="nl-NL" sz="2400" dirty="0" err="1" smtClean="0"/>
              <a:t>components</a:t>
            </a:r>
            <a:endParaRPr lang="nl-NL" sz="2400" dirty="0" smtClean="0"/>
          </a:p>
          <a:p>
            <a:r>
              <a:rPr lang="nl-NL" sz="2400" dirty="0" err="1" smtClean="0"/>
              <a:t>Use</a:t>
            </a:r>
            <a:r>
              <a:rPr lang="nl-NL" sz="2400" dirty="0" smtClean="0"/>
              <a:t> tin </a:t>
            </a:r>
            <a:r>
              <a:rPr lang="nl-NL" sz="2400" dirty="0" err="1" smtClean="0"/>
              <a:t>to</a:t>
            </a:r>
            <a:r>
              <a:rPr lang="nl-NL" sz="2400" dirty="0" smtClean="0"/>
              <a:t> make </a:t>
            </a:r>
            <a:r>
              <a:rPr lang="nl-NL" sz="2400" dirty="0" err="1" smtClean="0"/>
              <a:t>the</a:t>
            </a:r>
            <a:r>
              <a:rPr lang="nl-NL" sz="2400" dirty="0" smtClean="0"/>
              <a:t> </a:t>
            </a:r>
            <a:r>
              <a:rPr lang="nl-NL" sz="2400" dirty="0" err="1" smtClean="0"/>
              <a:t>connection</a:t>
            </a:r>
            <a:endParaRPr lang="nl-NL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754760" cy="479822"/>
          </a:xfrm>
        </p:spPr>
        <p:txBody>
          <a:bodyPr>
            <a:noAutofit/>
          </a:bodyPr>
          <a:lstStyle/>
          <a:p>
            <a:r>
              <a:rPr lang="nl-NL" sz="2800" dirty="0" smtClean="0"/>
              <a:t>Using </a:t>
            </a:r>
            <a:r>
              <a:rPr lang="nl-NL" sz="2800" dirty="0" err="1" smtClean="0"/>
              <a:t>Solder</a:t>
            </a:r>
            <a:r>
              <a:rPr lang="nl-NL" sz="2800" dirty="0" smtClean="0"/>
              <a:t> </a:t>
            </a:r>
            <a:r>
              <a:rPr lang="nl-NL" sz="2800" dirty="0" err="1" smtClean="0"/>
              <a:t>Bridges</a:t>
            </a:r>
            <a:endParaRPr lang="nl-NL" sz="28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012096"/>
            <a:ext cx="4932040" cy="36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al 4"/>
          <p:cNvSpPr/>
          <p:nvPr/>
        </p:nvSpPr>
        <p:spPr>
          <a:xfrm rot="3006593">
            <a:off x="6182324" y="2411701"/>
            <a:ext cx="2266036" cy="1724686"/>
          </a:xfrm>
          <a:prstGeom prst="ellipse">
            <a:avLst/>
          </a:prstGeom>
          <a:noFill/>
          <a:ln w="130175" cmpd="sng">
            <a:solidFill>
              <a:srgbClr val="E400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4690864" cy="223200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Covers large </a:t>
            </a:r>
            <a:r>
              <a:rPr lang="nl-NL" sz="2400" dirty="0" err="1" smtClean="0"/>
              <a:t>distances</a:t>
            </a:r>
            <a:endParaRPr lang="nl-NL" sz="2400" dirty="0" smtClean="0"/>
          </a:p>
          <a:p>
            <a:r>
              <a:rPr lang="nl-NL" sz="2400" dirty="0" err="1" smtClean="0"/>
              <a:t>Makes</a:t>
            </a:r>
            <a:r>
              <a:rPr lang="nl-NL" sz="2400" dirty="0" smtClean="0"/>
              <a:t> circuit </a:t>
            </a:r>
            <a:r>
              <a:rPr lang="nl-NL" sz="2400" dirty="0" err="1" smtClean="0"/>
              <a:t>chaotic</a:t>
            </a:r>
            <a:endParaRPr lang="nl-NL" sz="2400" dirty="0" smtClean="0"/>
          </a:p>
          <a:p>
            <a:r>
              <a:rPr lang="nl-NL" sz="2400" dirty="0" err="1" smtClean="0"/>
              <a:t>Try</a:t>
            </a:r>
            <a:r>
              <a:rPr lang="nl-NL" sz="2400" dirty="0" smtClean="0"/>
              <a:t> </a:t>
            </a: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dirty="0" err="1" smtClean="0"/>
              <a:t>avoid</a:t>
            </a:r>
            <a:r>
              <a:rPr lang="nl-NL" sz="2400" dirty="0" smtClean="0"/>
              <a:t> these!</a:t>
            </a:r>
            <a:endParaRPr lang="nl-NL" sz="2400" dirty="0"/>
          </a:p>
          <a:p>
            <a:endParaRPr lang="nl-NL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4690864" cy="479822"/>
          </a:xfrm>
        </p:spPr>
        <p:txBody>
          <a:bodyPr>
            <a:noAutofit/>
          </a:bodyPr>
          <a:lstStyle/>
          <a:p>
            <a:r>
              <a:rPr lang="nl-NL" sz="2800" dirty="0" smtClean="0"/>
              <a:t>Using </a:t>
            </a:r>
            <a:r>
              <a:rPr lang="nl-NL" sz="2800" dirty="0" err="1" smtClean="0"/>
              <a:t>Wire</a:t>
            </a:r>
            <a:r>
              <a:rPr lang="nl-NL" sz="2800" dirty="0" smtClean="0"/>
              <a:t> </a:t>
            </a:r>
            <a:r>
              <a:rPr lang="nl-NL" sz="2800" dirty="0" err="1" smtClean="0"/>
              <a:t>Bridges</a:t>
            </a:r>
            <a:endParaRPr lang="nl-NL" sz="2800" dirty="0"/>
          </a:p>
        </p:txBody>
      </p:sp>
      <p:pic>
        <p:nvPicPr>
          <p:cNvPr id="10" name="Picture 2" descr="http://i609.photobucket.com/albums/tt174/Gavster29/Wavebox/P417012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7" t="4717" r="14179" b="17636"/>
          <a:stretch/>
        </p:blipFill>
        <p:spPr bwMode="auto">
          <a:xfrm>
            <a:off x="5148064" y="1008866"/>
            <a:ext cx="3995936" cy="3677170"/>
          </a:xfrm>
          <a:prstGeom prst="rect">
            <a:avLst/>
          </a:prstGeom>
          <a:noFill/>
        </p:spPr>
      </p:pic>
      <p:sp>
        <p:nvSpPr>
          <p:cNvPr id="11" name="Tekstvak 4"/>
          <p:cNvSpPr txBox="1"/>
          <p:nvPr/>
        </p:nvSpPr>
        <p:spPr>
          <a:xfrm>
            <a:off x="5436096" y="357986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Very </a:t>
            </a:r>
            <a:r>
              <a:rPr lang="en-US" sz="3200" b="1" i="1" u="sng" dirty="0" smtClean="0"/>
              <a:t>BAD</a:t>
            </a:r>
            <a:r>
              <a:rPr lang="en-US" sz="3200" dirty="0" smtClean="0"/>
              <a:t> example!!!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7913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4690864" cy="2232000"/>
          </a:xfrm>
        </p:spPr>
        <p:txBody>
          <a:bodyPr>
            <a:normAutofit/>
          </a:bodyPr>
          <a:lstStyle/>
          <a:p>
            <a:r>
              <a:rPr lang="nl-NL" sz="2400" dirty="0"/>
              <a:t>Make </a:t>
            </a:r>
            <a:r>
              <a:rPr lang="nl-NL" sz="2400" dirty="0" err="1"/>
              <a:t>sure</a:t>
            </a:r>
            <a:r>
              <a:rPr lang="nl-NL" sz="2400" dirty="0"/>
              <a:t> </a:t>
            </a:r>
            <a:r>
              <a:rPr lang="nl-NL" sz="2400" dirty="0" err="1" smtClean="0"/>
              <a:t>components</a:t>
            </a:r>
            <a:r>
              <a:rPr lang="nl-NL" sz="2400" dirty="0" smtClean="0"/>
              <a:t> are </a:t>
            </a:r>
            <a:r>
              <a:rPr lang="nl-NL" sz="2400" dirty="0"/>
              <a:t>flush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smtClean="0"/>
              <a:t>PCB</a:t>
            </a:r>
          </a:p>
          <a:p>
            <a:r>
              <a:rPr lang="nl-NL" sz="2400" dirty="0" err="1" smtClean="0"/>
              <a:t>Avoid</a:t>
            </a:r>
            <a:r>
              <a:rPr lang="nl-NL" sz="2400" dirty="0" smtClean="0"/>
              <a:t> </a:t>
            </a:r>
            <a:r>
              <a:rPr lang="nl-NL" sz="2400" dirty="0" err="1" smtClean="0"/>
              <a:t>using</a:t>
            </a:r>
            <a:r>
              <a:rPr lang="nl-NL" sz="2400" dirty="0" smtClean="0"/>
              <a:t> </a:t>
            </a:r>
            <a:r>
              <a:rPr lang="nl-NL" sz="2400" dirty="0" err="1" smtClean="0"/>
              <a:t>wires</a:t>
            </a:r>
            <a:endParaRPr lang="nl-NL" sz="2400" dirty="0" smtClean="0"/>
          </a:p>
          <a:p>
            <a:r>
              <a:rPr lang="nl-NL" sz="2400" dirty="0" smtClean="0"/>
              <a:t>Do </a:t>
            </a:r>
            <a:r>
              <a:rPr lang="nl-NL" sz="2400" dirty="0" err="1" smtClean="0"/>
              <a:t>not</a:t>
            </a:r>
            <a:r>
              <a:rPr lang="nl-NL" sz="2400" dirty="0" smtClean="0"/>
              <a:t> </a:t>
            </a:r>
            <a:r>
              <a:rPr lang="nl-NL" sz="2400" dirty="0" err="1" smtClean="0"/>
              <a:t>connect</a:t>
            </a:r>
            <a:r>
              <a:rPr lang="nl-NL" sz="2400" dirty="0" smtClean="0"/>
              <a:t> </a:t>
            </a:r>
            <a:r>
              <a:rPr lang="nl-NL" sz="2400" dirty="0" err="1" smtClean="0"/>
              <a:t>the</a:t>
            </a:r>
            <a:r>
              <a:rPr lang="nl-NL" sz="2400" dirty="0" smtClean="0"/>
              <a:t> IC </a:t>
            </a:r>
            <a:r>
              <a:rPr lang="nl-NL" sz="2400" dirty="0" err="1" smtClean="0"/>
              <a:t>until</a:t>
            </a:r>
            <a:r>
              <a:rPr lang="nl-NL" sz="2400" dirty="0" smtClean="0"/>
              <a:t> </a:t>
            </a:r>
            <a:r>
              <a:rPr lang="nl-NL" sz="2400" dirty="0" err="1" smtClean="0"/>
              <a:t>after</a:t>
            </a:r>
            <a:r>
              <a:rPr lang="nl-NL" sz="2400" dirty="0" smtClean="0"/>
              <a:t> soldering</a:t>
            </a:r>
            <a:endParaRPr lang="nl-NL" sz="2400" dirty="0"/>
          </a:p>
          <a:p>
            <a:endParaRPr lang="nl-NL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Fitting </a:t>
            </a:r>
            <a:r>
              <a:rPr lang="nl-NL" dirty="0" err="1" smtClean="0"/>
              <a:t>Components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4690864" cy="479822"/>
          </a:xfrm>
        </p:spPr>
        <p:txBody>
          <a:bodyPr>
            <a:noAutofit/>
          </a:bodyPr>
          <a:lstStyle/>
          <a:p>
            <a:r>
              <a:rPr lang="nl-NL" sz="2800" dirty="0" smtClean="0"/>
              <a:t>Keep </a:t>
            </a:r>
            <a:r>
              <a:rPr lang="nl-NL" sz="2800" dirty="0" err="1" smtClean="0"/>
              <a:t>it</a:t>
            </a:r>
            <a:r>
              <a:rPr lang="nl-NL" sz="2800" dirty="0" smtClean="0"/>
              <a:t> </a:t>
            </a:r>
            <a:r>
              <a:rPr lang="nl-NL" sz="2800" dirty="0" err="1" smtClean="0"/>
              <a:t>tidy</a:t>
            </a:r>
            <a:r>
              <a:rPr lang="nl-NL" sz="2800" dirty="0" smtClean="0"/>
              <a:t>!</a:t>
            </a:r>
            <a:endParaRPr lang="nl-NL" sz="2800" dirty="0"/>
          </a:p>
        </p:txBody>
      </p:sp>
      <p:pic>
        <p:nvPicPr>
          <p:cNvPr id="10" name="Picture 2" descr="http://i609.photobucket.com/albums/tt174/Gavster29/Wavebox/P417012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7" t="4717" r="14179" b="17636"/>
          <a:stretch/>
        </p:blipFill>
        <p:spPr bwMode="auto">
          <a:xfrm>
            <a:off x="5148064" y="1008866"/>
            <a:ext cx="3995936" cy="3677170"/>
          </a:xfrm>
          <a:prstGeom prst="rect">
            <a:avLst/>
          </a:prstGeom>
          <a:noFill/>
        </p:spPr>
      </p:pic>
      <p:sp>
        <p:nvSpPr>
          <p:cNvPr id="11" name="Tekstvak 4"/>
          <p:cNvSpPr txBox="1"/>
          <p:nvPr/>
        </p:nvSpPr>
        <p:spPr>
          <a:xfrm>
            <a:off x="5436096" y="357986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Very </a:t>
            </a:r>
            <a:r>
              <a:rPr lang="en-US" sz="3200" b="1" i="1" u="sng" dirty="0" smtClean="0"/>
              <a:t>BAD</a:t>
            </a:r>
            <a:r>
              <a:rPr lang="en-US" sz="3200" dirty="0" smtClean="0"/>
              <a:t> example!!!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33384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Soft </a:t>
            </a:r>
            <a:r>
              <a:rPr lang="nl-NL" dirty="0" err="1" smtClean="0"/>
              <a:t>Core</a:t>
            </a:r>
            <a:r>
              <a:rPr lang="nl-NL" dirty="0" smtClean="0"/>
              <a:t> </a:t>
            </a:r>
            <a:r>
              <a:rPr lang="nl-NL" dirty="0" err="1" smtClean="0"/>
              <a:t>Wires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24</a:t>
            </a:fld>
            <a:endParaRPr lang="nl-NL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190" y="1347580"/>
            <a:ext cx="6411810" cy="31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64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Finding</a:t>
            </a:r>
            <a:r>
              <a:rPr lang="nl-NL" dirty="0" smtClean="0"/>
              <a:t> </a:t>
            </a:r>
            <a:r>
              <a:rPr lang="nl-NL" dirty="0" err="1" smtClean="0"/>
              <a:t>Errors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And</a:t>
            </a:r>
            <a:r>
              <a:rPr lang="nl-NL" dirty="0" smtClean="0"/>
              <a:t> fixing </a:t>
            </a:r>
            <a:r>
              <a:rPr lang="nl-NL" dirty="0" err="1" smtClean="0"/>
              <a:t>them</a:t>
            </a:r>
            <a:r>
              <a:rPr lang="nl-NL" dirty="0" smtClean="0"/>
              <a:t>!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2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Finding</a:t>
            </a:r>
            <a:r>
              <a:rPr lang="nl-NL" dirty="0" smtClean="0"/>
              <a:t> </a:t>
            </a:r>
            <a:r>
              <a:rPr lang="nl-NL" dirty="0" err="1" smtClean="0"/>
              <a:t>errors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Visual inspection</a:t>
            </a:r>
          </a:p>
          <a:p>
            <a:r>
              <a:rPr lang="en-US" sz="2600" dirty="0"/>
              <a:t>Voltage measurements at critical points</a:t>
            </a:r>
          </a:p>
          <a:p>
            <a:r>
              <a:rPr lang="en-US" sz="2600" dirty="0" smtClean="0"/>
              <a:t>Follow the signal</a:t>
            </a:r>
          </a:p>
          <a:p>
            <a:r>
              <a:rPr lang="en-US" sz="2600" dirty="0" smtClean="0"/>
              <a:t>Common errors:</a:t>
            </a:r>
          </a:p>
          <a:p>
            <a:pPr lvl="1"/>
            <a:r>
              <a:rPr lang="en-US" dirty="0" smtClean="0"/>
              <a:t>Missing connections</a:t>
            </a:r>
          </a:p>
          <a:p>
            <a:pPr lvl="1"/>
            <a:r>
              <a:rPr lang="en-US" dirty="0" smtClean="0"/>
              <a:t>Short circuits</a:t>
            </a:r>
          </a:p>
          <a:p>
            <a:pPr lvl="1"/>
            <a:r>
              <a:rPr lang="en-US" dirty="0" smtClean="0"/>
              <a:t>Cold joints</a:t>
            </a:r>
          </a:p>
          <a:p>
            <a:pPr lvl="1"/>
            <a:r>
              <a:rPr lang="en-US" dirty="0" smtClean="0"/>
              <a:t>Dry joints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Fast and simple method to find faulty or missing connections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Visual </a:t>
            </a:r>
            <a:r>
              <a:rPr lang="nl-NL" dirty="0" err="1" smtClean="0"/>
              <a:t>Inspection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 err="1" smtClean="0"/>
              <a:t>Clearly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finished</a:t>
            </a:r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0343" b="11324"/>
          <a:stretch/>
        </p:blipFill>
        <p:spPr bwMode="auto">
          <a:xfrm>
            <a:off x="4572000" y="1015082"/>
            <a:ext cx="4572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 flipV="1">
            <a:off x="3707904" y="1969397"/>
            <a:ext cx="576064" cy="386329"/>
          </a:xfrm>
          <a:prstGeom prst="rightArrow">
            <a:avLst/>
          </a:prstGeom>
          <a:solidFill>
            <a:srgbClr val="E4002B"/>
          </a:solidFill>
          <a:ln w="76200"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5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2787774"/>
            <a:ext cx="3024336" cy="1813026"/>
          </a:xfrm>
        </p:spPr>
        <p:txBody>
          <a:bodyPr/>
          <a:lstStyle/>
          <a:p>
            <a:r>
              <a:rPr lang="nl-NL" dirty="0" smtClean="0"/>
              <a:t>Check DC first</a:t>
            </a:r>
          </a:p>
          <a:p>
            <a:r>
              <a:rPr lang="nl-NL" dirty="0" err="1" smtClean="0"/>
              <a:t>Then</a:t>
            </a:r>
            <a:r>
              <a:rPr lang="nl-NL" dirty="0" smtClean="0"/>
              <a:t> follow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signal</a:t>
            </a:r>
            <a:r>
              <a:rPr lang="nl-NL" dirty="0" smtClean="0"/>
              <a:t> </a:t>
            </a:r>
            <a:r>
              <a:rPr lang="nl-NL" dirty="0" err="1" smtClean="0"/>
              <a:t>through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circuit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Voltage </a:t>
            </a:r>
            <a:r>
              <a:rPr lang="nl-NL" dirty="0" err="1" smtClean="0"/>
              <a:t>measurement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897774"/>
          </a:xfrm>
        </p:spPr>
        <p:txBody>
          <a:bodyPr>
            <a:normAutofit fontScale="92500" lnSpcReduction="20000"/>
          </a:bodyPr>
          <a:lstStyle/>
          <a:p>
            <a:r>
              <a:rPr lang="nl-NL" dirty="0" err="1" smtClean="0"/>
              <a:t>What</a:t>
            </a:r>
            <a:r>
              <a:rPr lang="nl-NL" dirty="0" smtClean="0"/>
              <a:t> voltages 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expect</a:t>
            </a:r>
            <a:r>
              <a:rPr lang="nl-NL" dirty="0" smtClean="0"/>
              <a:t> at </a:t>
            </a:r>
            <a:r>
              <a:rPr lang="nl-NL" dirty="0" err="1" smtClean="0"/>
              <a:t>every</a:t>
            </a:r>
            <a:r>
              <a:rPr lang="nl-NL" dirty="0" smtClean="0"/>
              <a:t> node?</a:t>
            </a:r>
            <a:endParaRPr lang="nl-NL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1729"/>
          <a:stretch/>
        </p:blipFill>
        <p:spPr bwMode="auto">
          <a:xfrm>
            <a:off x="4499992" y="1059582"/>
            <a:ext cx="4556534" cy="375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32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Fixing </a:t>
            </a:r>
            <a:r>
              <a:rPr lang="nl-NL" dirty="0" err="1" smtClean="0"/>
              <a:t>errors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60" y="1504727"/>
            <a:ext cx="4040188" cy="479822"/>
          </a:xfrm>
        </p:spPr>
        <p:txBody>
          <a:bodyPr/>
          <a:lstStyle/>
          <a:p>
            <a:r>
              <a:rPr lang="nl-NL" dirty="0" err="1" smtClean="0"/>
              <a:t>Desoldering</a:t>
            </a:r>
            <a:r>
              <a:rPr lang="nl-NL" dirty="0" smtClean="0"/>
              <a:t> Pump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7088" y="1504727"/>
            <a:ext cx="4041775" cy="479822"/>
          </a:xfrm>
        </p:spPr>
        <p:txBody>
          <a:bodyPr/>
          <a:lstStyle/>
          <a:p>
            <a:r>
              <a:rPr lang="nl-NL" dirty="0" err="1" smtClean="0"/>
              <a:t>Desoldering</a:t>
            </a:r>
            <a:r>
              <a:rPr lang="nl-NL" dirty="0" smtClean="0"/>
              <a:t> </a:t>
            </a:r>
            <a:r>
              <a:rPr lang="nl-NL" dirty="0" err="1" smtClean="0"/>
              <a:t>Wick</a:t>
            </a:r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29</a:t>
            </a:fld>
            <a:endParaRPr lang="nl-NL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/>
          <a:srcRect l="9894" t="5541" r="27659"/>
          <a:stretch/>
        </p:blipFill>
        <p:spPr bwMode="auto">
          <a:xfrm>
            <a:off x="5148080" y="2053552"/>
            <a:ext cx="2973576" cy="267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Image result for desolder pu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0" b="6592"/>
          <a:stretch/>
        </p:blipFill>
        <p:spPr bwMode="auto">
          <a:xfrm>
            <a:off x="755470" y="1985803"/>
            <a:ext cx="3096430" cy="267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is soldering?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Breadboard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For </a:t>
            </a:r>
            <a:r>
              <a:rPr lang="nl-NL" dirty="0" err="1" smtClean="0"/>
              <a:t>testing</a:t>
            </a:r>
            <a:endParaRPr lang="nl-NL" dirty="0" smtClean="0"/>
          </a:p>
          <a:p>
            <a:r>
              <a:rPr lang="nl-NL" dirty="0" err="1" smtClean="0"/>
              <a:t>Temporary</a:t>
            </a:r>
            <a:endParaRPr lang="nl-NL" dirty="0" smtClean="0"/>
          </a:p>
          <a:p>
            <a:r>
              <a:rPr lang="nl-NL" dirty="0" smtClean="0"/>
              <a:t>Fragile</a:t>
            </a:r>
          </a:p>
          <a:p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suitable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high </a:t>
            </a:r>
            <a:r>
              <a:rPr lang="nl-NL" dirty="0" err="1" smtClean="0"/>
              <a:t>frequencies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Soldering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Permanent</a:t>
            </a:r>
          </a:p>
          <a:p>
            <a:r>
              <a:rPr lang="nl-NL" dirty="0" err="1" smtClean="0"/>
              <a:t>Rigid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proper </a:t>
            </a:r>
            <a:r>
              <a:rPr lang="nl-NL" dirty="0" err="1" smtClean="0"/>
              <a:t>electrical</a:t>
            </a:r>
            <a:r>
              <a:rPr lang="nl-NL" dirty="0" smtClean="0"/>
              <a:t> </a:t>
            </a:r>
            <a:r>
              <a:rPr lang="nl-NL" dirty="0" err="1" smtClean="0"/>
              <a:t>connections</a:t>
            </a:r>
            <a:endParaRPr lang="nl-NL" dirty="0" smtClean="0"/>
          </a:p>
          <a:p>
            <a:r>
              <a:rPr lang="nl-NL" dirty="0" err="1" smtClean="0"/>
              <a:t>Durable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99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Audio Amplifier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95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Practical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31</a:t>
            </a:fld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35620"/>
            <a:ext cx="9151479" cy="25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6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Jack Plug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Mono </a:t>
            </a:r>
            <a:r>
              <a:rPr lang="nl-NL" dirty="0" err="1" smtClean="0"/>
              <a:t>amplifiers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b="1" i="1" dirty="0" err="1" smtClean="0"/>
              <a:t>left</a:t>
            </a:r>
            <a:r>
              <a:rPr lang="nl-NL" b="1" i="1" dirty="0" smtClean="0"/>
              <a:t> </a:t>
            </a:r>
            <a:r>
              <a:rPr lang="nl-NL" dirty="0" err="1" smtClean="0"/>
              <a:t>channel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812450" y="4746625"/>
            <a:ext cx="1079500" cy="273050"/>
          </a:xfrm>
        </p:spPr>
        <p:txBody>
          <a:bodyPr/>
          <a:lstStyle/>
          <a:p>
            <a:r>
              <a:rPr lang="nl-NL" dirty="0" smtClean="0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10613" y="4746625"/>
            <a:ext cx="433387" cy="273050"/>
          </a:xfrm>
        </p:spPr>
        <p:txBody>
          <a:bodyPr/>
          <a:lstStyle/>
          <a:p>
            <a:fld id="{3C77B8E0-C8DB-40C9-9830-533DAE624CF7}" type="slidenum">
              <a:rPr lang="nl-NL" smtClean="0"/>
              <a:pPr/>
              <a:t>32</a:t>
            </a:fld>
            <a:endParaRPr lang="nl-NL" dirty="0"/>
          </a:p>
        </p:txBody>
      </p:sp>
      <p:pic>
        <p:nvPicPr>
          <p:cNvPr id="7" name="Picture 1" descr="V:\spark\Projects\Soldering Course\Diktaat\2. Revised\Part 7\solderingcourse_part7_figure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580" y="1131550"/>
            <a:ext cx="6660290" cy="34778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4"/>
          <p:cNvSpPr txBox="1"/>
          <p:nvPr/>
        </p:nvSpPr>
        <p:spPr>
          <a:xfrm>
            <a:off x="4932050" y="42279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Ground</a:t>
            </a:r>
            <a:endParaRPr lang="nl-NL" sz="2800" dirty="0">
              <a:solidFill>
                <a:schemeClr val="tx2"/>
              </a:solidFill>
            </a:endParaRPr>
          </a:p>
        </p:txBody>
      </p:sp>
      <p:sp>
        <p:nvSpPr>
          <p:cNvPr id="9" name="Tekstvak 5"/>
          <p:cNvSpPr txBox="1"/>
          <p:nvPr/>
        </p:nvSpPr>
        <p:spPr>
          <a:xfrm>
            <a:off x="5622490" y="98753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Right channel</a:t>
            </a:r>
          </a:p>
        </p:txBody>
      </p:sp>
      <p:sp>
        <p:nvSpPr>
          <p:cNvPr id="10" name="Tekstvak 6"/>
          <p:cNvSpPr txBox="1"/>
          <p:nvPr/>
        </p:nvSpPr>
        <p:spPr>
          <a:xfrm>
            <a:off x="6732300" y="421928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Left channel</a:t>
            </a:r>
          </a:p>
        </p:txBody>
      </p:sp>
    </p:spTree>
    <p:extLst>
      <p:ext uri="{BB962C8B-B14F-4D97-AF65-F5344CB8AC3E}">
        <p14:creationId xmlns:p14="http://schemas.microsoft.com/office/powerpoint/2010/main" val="14459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Connecting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Jack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33</a:t>
            </a:fld>
            <a:endParaRPr lang="nl-NL" dirty="0"/>
          </a:p>
        </p:txBody>
      </p:sp>
      <p:pic>
        <p:nvPicPr>
          <p:cNvPr id="5" name="Picture 2" descr="V:\cursus\Soldering Course\Soldering Course 2014\05 documentatie\Diktaat Sourcebestanden\img\external_connection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00" r="13000"/>
          <a:stretch/>
        </p:blipFill>
        <p:spPr bwMode="auto">
          <a:xfrm>
            <a:off x="-320718" y="1854856"/>
            <a:ext cx="2804428" cy="21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V:\cursus\Soldering Course\Soldering Course 2014\05 documentatie\Diktaat Sourcebestanden\img\external_connection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3" t="7281" r="4836" b="26906"/>
          <a:stretch/>
        </p:blipFill>
        <p:spPr bwMode="auto">
          <a:xfrm>
            <a:off x="2699740" y="1854856"/>
            <a:ext cx="3031494" cy="20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:\cursus\Soldering Course\Soldering Course 2014\05 documentatie\Diktaat Sourcebestanden\img\external_connection_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3" t="22463" r="4400" b="12178"/>
          <a:stretch/>
        </p:blipFill>
        <p:spPr bwMode="auto">
          <a:xfrm>
            <a:off x="5940190" y="1851650"/>
            <a:ext cx="3141894" cy="20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y 7"/>
          <p:cNvSpPr/>
          <p:nvPr/>
        </p:nvSpPr>
        <p:spPr>
          <a:xfrm>
            <a:off x="4139940" y="2481504"/>
            <a:ext cx="1872260" cy="1671261"/>
          </a:xfrm>
          <a:prstGeom prst="mathMultiply">
            <a:avLst/>
          </a:prstGeom>
          <a:solidFill>
            <a:srgbClr val="E4002B"/>
          </a:solidFill>
          <a:ln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L-Shape 8"/>
          <p:cNvSpPr/>
          <p:nvPr/>
        </p:nvSpPr>
        <p:spPr>
          <a:xfrm rot="18571737">
            <a:off x="7556501" y="2670271"/>
            <a:ext cx="1455418" cy="850698"/>
          </a:xfrm>
          <a:prstGeom prst="corner">
            <a:avLst>
              <a:gd name="adj1" fmla="val 35260"/>
              <a:gd name="adj2" fmla="val 3351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2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34</a:t>
            </a:fld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57200" y="2368800"/>
            <a:ext cx="4690880" cy="2232000"/>
          </a:xfrm>
        </p:spPr>
        <p:txBody>
          <a:bodyPr/>
          <a:lstStyle/>
          <a:p>
            <a:r>
              <a:rPr lang="nl-NL" dirty="0" smtClean="0"/>
              <a:t>Analyse </a:t>
            </a:r>
            <a:r>
              <a:rPr lang="nl-NL" dirty="0" err="1" smtClean="0"/>
              <a:t>the</a:t>
            </a:r>
            <a:r>
              <a:rPr lang="nl-NL" dirty="0" smtClean="0"/>
              <a:t> circuit diagram</a:t>
            </a:r>
          </a:p>
          <a:p>
            <a:r>
              <a:rPr lang="nl-NL" dirty="0" smtClean="0"/>
              <a:t>Make a </a:t>
            </a:r>
            <a:r>
              <a:rPr lang="nl-NL" dirty="0" err="1" smtClean="0"/>
              <a:t>layout</a:t>
            </a:r>
            <a:r>
              <a:rPr lang="nl-NL" dirty="0" smtClean="0"/>
              <a:t> on </a:t>
            </a:r>
            <a:r>
              <a:rPr lang="nl-NL" dirty="0" err="1" smtClean="0"/>
              <a:t>the</a:t>
            </a:r>
            <a:r>
              <a:rPr lang="nl-NL" dirty="0" smtClean="0"/>
              <a:t> PCB</a:t>
            </a:r>
          </a:p>
          <a:p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components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err="1" smtClean="0"/>
              <a:t>solder</a:t>
            </a:r>
            <a:r>
              <a:rPr lang="nl-NL" dirty="0" smtClean="0"/>
              <a:t> </a:t>
            </a:r>
            <a:r>
              <a:rPr lang="nl-NL" dirty="0" err="1" smtClean="0"/>
              <a:t>them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Final</a:t>
            </a:r>
            <a:r>
              <a:rPr lang="nl-NL" dirty="0" smtClean="0"/>
              <a:t> Product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to</a:t>
            </a:r>
            <a:r>
              <a:rPr lang="nl-NL" dirty="0" smtClean="0"/>
              <a:t> get </a:t>
            </a:r>
            <a:r>
              <a:rPr lang="nl-NL" dirty="0" err="1" smtClean="0"/>
              <a:t>here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720" y="1059539"/>
            <a:ext cx="3995920" cy="345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luck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happy soldering!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584870" cy="1314450"/>
          </a:xfrm>
        </p:spPr>
        <p:txBody>
          <a:bodyPr>
            <a:normAutofit/>
          </a:bodyPr>
          <a:lstStyle/>
          <a:p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ask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student </a:t>
            </a:r>
            <a:r>
              <a:rPr lang="nl-NL" dirty="0" err="1" smtClean="0"/>
              <a:t>assistants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dirty="0" smtClean="0"/>
              <a:t> on </a:t>
            </a: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solder</a:t>
            </a:r>
            <a:r>
              <a:rPr lang="nl-NL" dirty="0" smtClean="0"/>
              <a:t> a component.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27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is soldering?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727"/>
            <a:ext cx="4258816" cy="479822"/>
          </a:xfrm>
        </p:spPr>
        <p:txBody>
          <a:bodyPr>
            <a:noAutofit/>
          </a:bodyPr>
          <a:lstStyle/>
          <a:p>
            <a:r>
              <a:rPr lang="nl-NL" dirty="0" smtClean="0"/>
              <a:t>Through-hole (THT)</a:t>
            </a:r>
            <a:endParaRPr lang="nl-N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7" y="1984375"/>
            <a:ext cx="3601334" cy="26035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Surface </a:t>
            </a:r>
            <a:r>
              <a:rPr lang="nl-NL" dirty="0" err="1" smtClean="0"/>
              <a:t>mount</a:t>
            </a:r>
            <a:r>
              <a:rPr lang="nl-NL" dirty="0" smtClean="0"/>
              <a:t> (SMD)</a:t>
            </a:r>
            <a:endParaRPr lang="nl-NL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53" y="2105519"/>
            <a:ext cx="3773180" cy="2482355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96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Electronic </a:t>
            </a:r>
            <a:r>
              <a:rPr lang="nl-NL" dirty="0" err="1" smtClean="0"/>
              <a:t>Components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take </a:t>
            </a:r>
            <a:r>
              <a:rPr lang="nl-NL" dirty="0" err="1" smtClean="0"/>
              <a:t>into</a:t>
            </a:r>
            <a:r>
              <a:rPr lang="nl-NL" dirty="0" smtClean="0"/>
              <a:t> account?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03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resis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24" y="1635646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Resistors</a:t>
            </a:r>
            <a:endParaRPr lang="nl-NL" dirty="0"/>
          </a:p>
        </p:txBody>
      </p:sp>
      <p:pic>
        <p:nvPicPr>
          <p:cNvPr id="3074" name="Picture 2" descr="Image result for re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539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Capacitors</a:t>
            </a:r>
            <a:endParaRPr lang="nl-NL" dirty="0"/>
          </a:p>
        </p:txBody>
      </p:sp>
      <p:pic>
        <p:nvPicPr>
          <p:cNvPr id="2050" name="Picture 2" descr="https://www.dedcomponentes.com.br/pub/media/catalog/product/cache/e4d64343b1bc593f1c5348fe05efa4a6/c/a/capacitor-eletrolitico-470uf-x-200v_ded_componen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526">
            <a:off x="3089159" y="1603505"/>
            <a:ext cx="3240360" cy="241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orlantech.com/hub/image/cache/catalog/Discrete/100nF50V-600x6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941">
            <a:off x="-246447" y="1497719"/>
            <a:ext cx="2364854" cy="23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4" t="2377" r="3691" b="15219"/>
          <a:stretch/>
        </p:blipFill>
        <p:spPr>
          <a:xfrm>
            <a:off x="5580112" y="1475953"/>
            <a:ext cx="3475468" cy="2679973"/>
          </a:xfrm>
          <a:prstGeom prst="rect">
            <a:avLst/>
          </a:prstGeom>
        </p:spPr>
      </p:pic>
      <p:pic>
        <p:nvPicPr>
          <p:cNvPr id="2052" name="Picture 4" descr="https://www.iskra.eu/f/pics/51406/Capacitors-KNB1530_m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3" t="11158" r="13375" b="5740"/>
          <a:stretch/>
        </p:blipFill>
        <p:spPr bwMode="auto">
          <a:xfrm>
            <a:off x="539552" y="1923677"/>
            <a:ext cx="3264491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957" y="2853226"/>
            <a:ext cx="5111750" cy="3102994"/>
          </a:xfrm>
        </p:spPr>
        <p:txBody>
          <a:bodyPr>
            <a:normAutofit/>
          </a:bodyPr>
          <a:lstStyle/>
          <a:p>
            <a:r>
              <a:rPr lang="nl-NL" sz="2200" dirty="0" smtClean="0"/>
              <a:t>Long side </a:t>
            </a:r>
            <a:r>
              <a:rPr lang="nl-NL" sz="2200" dirty="0" err="1" smtClean="0"/>
              <a:t>usually</a:t>
            </a:r>
            <a:r>
              <a:rPr lang="nl-NL" sz="2200" dirty="0" smtClean="0"/>
              <a:t> ‘+’</a:t>
            </a:r>
          </a:p>
          <a:p>
            <a:r>
              <a:rPr lang="nl-NL" sz="2200" dirty="0" smtClean="0"/>
              <a:t>White </a:t>
            </a:r>
            <a:r>
              <a:rPr lang="nl-NL" sz="2200" dirty="0" err="1" smtClean="0"/>
              <a:t>stripe</a:t>
            </a:r>
            <a:r>
              <a:rPr lang="nl-NL" sz="2200" dirty="0" smtClean="0"/>
              <a:t> </a:t>
            </a:r>
            <a:r>
              <a:rPr lang="nl-NL" sz="2200" dirty="0" err="1" smtClean="0"/>
              <a:t>usually</a:t>
            </a:r>
            <a:r>
              <a:rPr lang="nl-NL" sz="2200" dirty="0" smtClean="0"/>
              <a:t> ‘-’</a:t>
            </a:r>
            <a:endParaRPr lang="nl-NL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12/09/2019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Polarized</a:t>
            </a:r>
            <a:r>
              <a:rPr lang="nl-NL" dirty="0" smtClean="0"/>
              <a:t> </a:t>
            </a:r>
            <a:r>
              <a:rPr lang="nl-NL" dirty="0" err="1" smtClean="0"/>
              <a:t>Components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1628202"/>
            <a:ext cx="3629533" cy="1231588"/>
          </a:xfrm>
        </p:spPr>
        <p:txBody>
          <a:bodyPr>
            <a:noAutofit/>
          </a:bodyPr>
          <a:lstStyle/>
          <a:p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possible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connect</a:t>
            </a:r>
            <a:r>
              <a:rPr lang="nl-NL" dirty="0" smtClean="0"/>
              <a:t> in 1 </a:t>
            </a:r>
            <a:r>
              <a:rPr lang="nl-NL" dirty="0" err="1" smtClean="0"/>
              <a:t>direction</a:t>
            </a:r>
            <a:endParaRPr lang="nl-NL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r="861"/>
          <a:stretch/>
        </p:blipFill>
        <p:spPr bwMode="auto">
          <a:xfrm rot="16200000">
            <a:off x="6672339" y="1575987"/>
            <a:ext cx="2815612" cy="168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1632" y="2543914"/>
            <a:ext cx="2362776" cy="216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7907861" y="4272106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 smtClean="0"/>
              <a:t>+</a:t>
            </a:r>
            <a:endParaRPr lang="nl-NL" sz="2000" dirty="0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7403805" y="448813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 smtClean="0"/>
              <a:t>-</a:t>
            </a:r>
            <a:endParaRPr lang="nl-NL" sz="2000" dirty="0"/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8028384" y="1967786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 smtClean="0"/>
              <a:t>+</a:t>
            </a:r>
            <a:endParaRPr lang="nl-NL" sz="2000" dirty="0"/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8051877" y="290389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 smtClean="0"/>
              <a:t>-</a:t>
            </a:r>
            <a:endParaRPr lang="nl-NL" sz="2000" dirty="0"/>
          </a:p>
        </p:txBody>
      </p:sp>
      <p:pic>
        <p:nvPicPr>
          <p:cNvPr id="14" name="Picture 2" descr="Image result for 9v batter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t="9407" r="18620" b="9553"/>
          <a:stretch/>
        </p:blipFill>
        <p:spPr bwMode="auto">
          <a:xfrm rot="1392057">
            <a:off x="4508168" y="1273123"/>
            <a:ext cx="1442647" cy="24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5891530" y="1203554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 smtClean="0"/>
              <a:t>+</a:t>
            </a:r>
            <a:endParaRPr lang="nl-NL" sz="2000" dirty="0"/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5338959" y="98753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 smtClean="0"/>
              <a:t>-</a:t>
            </a:r>
            <a:endParaRPr lang="nl-NL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078032" y="361184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>
                <a:latin typeface="+mn-lt"/>
                <a:cs typeface="Arial" panose="020B0604020202020204" pitchFamily="34" charset="0"/>
              </a:rPr>
              <a:t>*</a:t>
            </a:r>
            <a:r>
              <a:rPr lang="nl-NL" sz="1000" dirty="0" err="1" smtClean="0">
                <a:latin typeface="+mn-lt"/>
                <a:cs typeface="Arial" panose="020B0604020202020204" pitchFamily="34" charset="0"/>
              </a:rPr>
              <a:t>Not</a:t>
            </a:r>
            <a:r>
              <a:rPr lang="nl-NL" sz="1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 smtClean="0">
                <a:latin typeface="+mn-lt"/>
                <a:cs typeface="Arial" panose="020B0604020202020204" pitchFamily="34" charset="0"/>
              </a:rPr>
              <a:t>sponsored</a:t>
            </a:r>
            <a:endParaRPr lang="nl-NL" sz="1000" dirty="0" smtClean="0">
              <a:latin typeface="+mn-lt"/>
              <a:cs typeface="Arial" panose="020B0604020202020204" pitchFamily="34" charset="0"/>
            </a:endParaRPr>
          </a:p>
          <a:p>
            <a:r>
              <a:rPr lang="nl-NL" sz="1000" dirty="0" smtClean="0">
                <a:latin typeface="+mn-lt"/>
                <a:cs typeface="Arial" panose="020B0604020202020204" pitchFamily="34" charset="0"/>
              </a:rPr>
              <a:t>** </a:t>
            </a:r>
            <a:r>
              <a:rPr lang="nl-NL" sz="1000" dirty="0" err="1" smtClean="0">
                <a:latin typeface="+mn-lt"/>
                <a:cs typeface="Arial" panose="020B0604020202020204" pitchFamily="34" charset="0"/>
              </a:rPr>
              <a:t>Not</a:t>
            </a:r>
            <a:r>
              <a:rPr lang="nl-NL" sz="1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 smtClean="0">
                <a:latin typeface="+mn-lt"/>
                <a:cs typeface="Arial" panose="020B0604020202020204" pitchFamily="34" charset="0"/>
              </a:rPr>
              <a:t>affiliated</a:t>
            </a:r>
            <a:r>
              <a:rPr lang="nl-NL" sz="1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 smtClean="0">
                <a:latin typeface="+mn-lt"/>
                <a:cs typeface="Arial" panose="020B0604020202020204" pitchFamily="34" charset="0"/>
              </a:rPr>
              <a:t>to</a:t>
            </a:r>
            <a:r>
              <a:rPr lang="nl-NL" sz="1000" dirty="0" smtClean="0">
                <a:latin typeface="+mn-lt"/>
                <a:cs typeface="Arial" panose="020B0604020202020204" pitchFamily="34" charset="0"/>
              </a:rPr>
              <a:t> Duracell do-</a:t>
            </a:r>
            <a:r>
              <a:rPr lang="nl-NL" sz="1000" dirty="0" err="1" smtClean="0">
                <a:latin typeface="+mn-lt"/>
                <a:cs typeface="Arial" panose="020B0604020202020204" pitchFamily="34" charset="0"/>
              </a:rPr>
              <a:t>group</a:t>
            </a:r>
            <a:endParaRPr lang="nl-NL" sz="1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Help </a:t>
            </a:r>
            <a:r>
              <a:rPr lang="nl-NL" dirty="0" err="1" smtClean="0"/>
              <a:t>it</a:t>
            </a:r>
            <a:r>
              <a:rPr lang="nl-NL" dirty="0" smtClean="0"/>
              <a:t> has more </a:t>
            </a:r>
            <a:r>
              <a:rPr lang="nl-NL" dirty="0" err="1" smtClean="0"/>
              <a:t>pins</a:t>
            </a:r>
            <a:r>
              <a:rPr lang="nl-NL" dirty="0" smtClean="0"/>
              <a:t>!?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60" y="113159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osf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13121" r="13631" b="13334"/>
          <a:stretch/>
        </p:blipFill>
        <p:spPr bwMode="auto">
          <a:xfrm>
            <a:off x="2891941" y="1059540"/>
            <a:ext cx="3192227" cy="31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chiplook.com/uploadfile/ic-doc/505-8-DI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075806"/>
            <a:ext cx="1872208" cy="1872208"/>
          </a:xfrm>
          <a:prstGeom prst="rect">
            <a:avLst/>
          </a:prstGeom>
          <a:noFill/>
        </p:spPr>
      </p:pic>
      <p:pic>
        <p:nvPicPr>
          <p:cNvPr id="5130" name="Picture 10" descr="Image result for 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755">
            <a:off x="107504" y="1941291"/>
            <a:ext cx="3020938" cy="206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8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Scintil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548DD4"/>
      </a:folHlink>
    </a:clrScheme>
    <a:fontScheme name="Scintilla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Scintilla 16_9</Template>
  <TotalTime>1427</TotalTime>
  <Words>479</Words>
  <Application>Microsoft Office PowerPoint</Application>
  <PresentationFormat>On-screen Show (16:9)</PresentationFormat>
  <Paragraphs>197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Presentation</vt:lpstr>
      <vt:lpstr>Scintilla Soldering Course</vt:lpstr>
      <vt:lpstr>Planning</vt:lpstr>
      <vt:lpstr>What is soldering?</vt:lpstr>
      <vt:lpstr>What is soldering?</vt:lpstr>
      <vt:lpstr>Electronic Components</vt:lpstr>
      <vt:lpstr>Resistors</vt:lpstr>
      <vt:lpstr>Capacitors</vt:lpstr>
      <vt:lpstr>Polarized Components</vt:lpstr>
      <vt:lpstr>Help it has more pins!?</vt:lpstr>
      <vt:lpstr>Reading Datasheets</vt:lpstr>
      <vt:lpstr>Transistor</vt:lpstr>
      <vt:lpstr>Op-Amp</vt:lpstr>
      <vt:lpstr>IC Sockets</vt:lpstr>
      <vt:lpstr>Soldering techniques</vt:lpstr>
      <vt:lpstr>Sorts of tin</vt:lpstr>
      <vt:lpstr>How to do it correctly</vt:lpstr>
      <vt:lpstr>Correct Joint</vt:lpstr>
      <vt:lpstr>Cold Joint</vt:lpstr>
      <vt:lpstr>Dry Joint</vt:lpstr>
      <vt:lpstr>Connections</vt:lpstr>
      <vt:lpstr>Connections</vt:lpstr>
      <vt:lpstr>Connections</vt:lpstr>
      <vt:lpstr>Fitting Components</vt:lpstr>
      <vt:lpstr>Soft Core Wires</vt:lpstr>
      <vt:lpstr>Finding Errors</vt:lpstr>
      <vt:lpstr>Finding errors</vt:lpstr>
      <vt:lpstr>Visual Inspection</vt:lpstr>
      <vt:lpstr>Voltage measurement</vt:lpstr>
      <vt:lpstr>Fixing errors</vt:lpstr>
      <vt:lpstr>Audio Amplifier</vt:lpstr>
      <vt:lpstr>The Practical</vt:lpstr>
      <vt:lpstr>Jack Plug</vt:lpstr>
      <vt:lpstr>Connecting the Jack</vt:lpstr>
      <vt:lpstr>Final Product</vt:lpstr>
      <vt:lpstr>Good luck and happy soldering!</vt:lpstr>
    </vt:vector>
  </TitlesOfParts>
  <Company>E.T.S.V. Scintilla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Matthijs van Minnen</dc:creator>
  <cp:lastModifiedBy>Matthijs van Minnen</cp:lastModifiedBy>
  <cp:revision>37</cp:revision>
  <dcterms:created xsi:type="dcterms:W3CDTF">2019-09-12T13:47:05Z</dcterms:created>
  <dcterms:modified xsi:type="dcterms:W3CDTF">2019-10-14T16:17:18Z</dcterms:modified>
</cp:coreProperties>
</file>